
<file path=[Content_Types].xml><?xml version="1.0" encoding="utf-8"?>
<Types xmlns="http://schemas.openxmlformats.org/package/2006/content-types">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6" r:id="rId2"/>
    <p:sldMasterId id="2147483744" r:id="rId3"/>
  </p:sldMasterIdLst>
  <p:notesMasterIdLst>
    <p:notesMasterId r:id="rId17"/>
  </p:notesMasterIdLst>
  <p:sldIdLst>
    <p:sldId id="259" r:id="rId4"/>
    <p:sldId id="260" r:id="rId5"/>
    <p:sldId id="262" r:id="rId6"/>
    <p:sldId id="263" r:id="rId7"/>
    <p:sldId id="264" r:id="rId8"/>
    <p:sldId id="265" r:id="rId9"/>
    <p:sldId id="268" r:id="rId10"/>
    <p:sldId id="269" r:id="rId11"/>
    <p:sldId id="270" r:id="rId12"/>
    <p:sldId id="272" r:id="rId13"/>
    <p:sldId id="273" r:id="rId14"/>
    <p:sldId id="271" r:id="rId15"/>
    <p:sldId id="257" r:id="rId16"/>
  </p:sldIdLst>
  <p:sldSz cx="12192000" cy="6858000"/>
  <p:notesSz cx="6858000" cy="9144000"/>
  <p:defaultTextStyle>
    <a:defPPr>
      <a:defRPr lang="et-EE"/>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28" autoAdjust="0"/>
    <p:restoredTop sz="94660"/>
  </p:normalViewPr>
  <p:slideViewPr>
    <p:cSldViewPr snapToGrid="0">
      <p:cViewPr varScale="1">
        <p:scale>
          <a:sx n="110" d="100"/>
          <a:sy n="110" d="100"/>
        </p:scale>
        <p:origin x="11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accent1">
                    <a:lumMod val="75000"/>
                  </a:schemeClr>
                </a:solidFill>
                <a:latin typeface="+mn-lt"/>
                <a:ea typeface="+mn-ea"/>
                <a:cs typeface="+mn-cs"/>
              </a:defRPr>
            </a:pPr>
            <a:r>
              <a:rPr lang="en-US" dirty="0">
                <a:solidFill>
                  <a:schemeClr val="accent1">
                    <a:lumMod val="75000"/>
                  </a:schemeClr>
                </a:solidFill>
              </a:rPr>
              <a:t>MAOI Units Set</a:t>
            </a:r>
            <a:r>
              <a:rPr lang="en-US" baseline="0" dirty="0">
                <a:solidFill>
                  <a:schemeClr val="accent1">
                    <a:lumMod val="75000"/>
                  </a:schemeClr>
                </a:solidFill>
              </a:rPr>
              <a:t> Aside</a:t>
            </a:r>
            <a:r>
              <a:rPr lang="en-US" dirty="0">
                <a:solidFill>
                  <a:schemeClr val="accent1">
                    <a:lumMod val="75000"/>
                  </a:schemeClr>
                </a:solidFill>
              </a:rPr>
              <a:t> 2016 - 2021</a:t>
            </a:r>
            <a:r>
              <a:rPr lang="en-US" baseline="0" dirty="0">
                <a:solidFill>
                  <a:schemeClr val="accent1">
                    <a:lumMod val="75000"/>
                  </a:schemeClr>
                </a:solidFill>
              </a:rPr>
              <a:t> </a:t>
            </a:r>
            <a:endParaRPr lang="en-US" dirty="0">
              <a:solidFill>
                <a:schemeClr val="accent1">
                  <a:lumMod val="75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lumMod val="7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2"/>
          <c:order val="2"/>
          <c:tx>
            <c:strRef>
              <c:f>Sheet1!$D$1</c:f>
              <c:strCache>
                <c:ptCount val="1"/>
                <c:pt idx="0">
                  <c:v>MAOI Units</c:v>
                </c:pt>
              </c:strCache>
            </c:strRef>
          </c:tx>
          <c:spPr>
            <a:solidFill>
              <a:schemeClr val="accent6">
                <a:shade val="65000"/>
              </a:schemeClr>
            </a:solidFill>
            <a:ln>
              <a:noFill/>
            </a:ln>
            <a:effectLst/>
            <a:sp3d/>
          </c:spPr>
          <c:invertIfNegative val="0"/>
          <c:cat>
            <c:numRef>
              <c:f>Sheet1!$A$2:$A$7</c:f>
              <c:numCache>
                <c:formatCode>General</c:formatCode>
                <c:ptCount val="6"/>
                <c:pt idx="0">
                  <c:v>2016</c:v>
                </c:pt>
                <c:pt idx="1">
                  <c:v>2017</c:v>
                </c:pt>
                <c:pt idx="2">
                  <c:v>2018</c:v>
                </c:pt>
                <c:pt idx="3">
                  <c:v>2019</c:v>
                </c:pt>
                <c:pt idx="4">
                  <c:v>2020</c:v>
                </c:pt>
                <c:pt idx="5">
                  <c:v>2021</c:v>
                </c:pt>
              </c:numCache>
            </c:numRef>
          </c:cat>
          <c:val>
            <c:numRef>
              <c:f>Sheet1!$D$2:$D$7</c:f>
              <c:numCache>
                <c:formatCode>General</c:formatCode>
                <c:ptCount val="6"/>
                <c:pt idx="0">
                  <c:v>113</c:v>
                </c:pt>
                <c:pt idx="1">
                  <c:v>86</c:v>
                </c:pt>
                <c:pt idx="2">
                  <c:v>70</c:v>
                </c:pt>
                <c:pt idx="3">
                  <c:v>8</c:v>
                </c:pt>
                <c:pt idx="4">
                  <c:v>8</c:v>
                </c:pt>
                <c:pt idx="5">
                  <c:v>50</c:v>
                </c:pt>
              </c:numCache>
            </c:numRef>
          </c:val>
          <c:extLst>
            <c:ext xmlns:c16="http://schemas.microsoft.com/office/drawing/2014/chart" uri="{C3380CC4-5D6E-409C-BE32-E72D297353CC}">
              <c16:uniqueId val="{00000002-2B36-45D5-BB73-93827B08B1E7}"/>
            </c:ext>
          </c:extLst>
        </c:ser>
        <c:dLbls>
          <c:showLegendKey val="0"/>
          <c:showVal val="0"/>
          <c:showCatName val="0"/>
          <c:showSerName val="0"/>
          <c:showPercent val="0"/>
          <c:showBubbleSize val="0"/>
        </c:dLbls>
        <c:gapWidth val="150"/>
        <c:shape val="box"/>
        <c:axId val="1498130527"/>
        <c:axId val="1498132607"/>
        <c:axId val="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 Units</c:v>
                      </c:pt>
                    </c:strCache>
                  </c:strRef>
                </c:tx>
                <c:spPr>
                  <a:solidFill>
                    <a:schemeClr val="accent6">
                      <a:tint val="65000"/>
                    </a:schemeClr>
                  </a:solidFill>
                  <a:ln>
                    <a:noFill/>
                  </a:ln>
                  <a:effectLst/>
                  <a:sp3d/>
                </c:spPr>
                <c:invertIfNegative val="0"/>
                <c:cat>
                  <c:numRef>
                    <c:extLst>
                      <c:ext uri="{02D57815-91ED-43cb-92C2-25804820EDAC}">
                        <c15:formulaRef>
                          <c15:sqref>Sheet1!$A$2:$A$7</c15:sqref>
                        </c15:formulaRef>
                      </c:ext>
                    </c:extLst>
                    <c:numCache>
                      <c:formatCode>General</c:formatCode>
                      <c:ptCount val="6"/>
                      <c:pt idx="0">
                        <c:v>2016</c:v>
                      </c:pt>
                      <c:pt idx="1">
                        <c:v>2017</c:v>
                      </c:pt>
                      <c:pt idx="2">
                        <c:v>2018</c:v>
                      </c:pt>
                      <c:pt idx="3">
                        <c:v>2019</c:v>
                      </c:pt>
                      <c:pt idx="4">
                        <c:v>2020</c:v>
                      </c:pt>
                      <c:pt idx="5">
                        <c:v>2021</c:v>
                      </c:pt>
                    </c:numCache>
                  </c:numRef>
                </c:cat>
                <c:val>
                  <c:numRef>
                    <c:extLst>
                      <c:ext uri="{02D57815-91ED-43cb-92C2-25804820EDAC}">
                        <c15:formulaRef>
                          <c15:sqref>Sheet1!$B$2:$B$7</c15:sqref>
                        </c15:formulaRef>
                      </c:ext>
                    </c:extLst>
                    <c:numCache>
                      <c:formatCode>General</c:formatCode>
                      <c:ptCount val="6"/>
                      <c:pt idx="0">
                        <c:v>588</c:v>
                      </c:pt>
                      <c:pt idx="1">
                        <c:v>597</c:v>
                      </c:pt>
                      <c:pt idx="2">
                        <c:v>488</c:v>
                      </c:pt>
                      <c:pt idx="3">
                        <c:v>878</c:v>
                      </c:pt>
                      <c:pt idx="4">
                        <c:v>573</c:v>
                      </c:pt>
                      <c:pt idx="5">
                        <c:v>607</c:v>
                      </c:pt>
                    </c:numCache>
                  </c:numRef>
                </c:val>
                <c:extLst>
                  <c:ext xmlns:c16="http://schemas.microsoft.com/office/drawing/2014/chart" uri="{C3380CC4-5D6E-409C-BE32-E72D297353CC}">
                    <c16:uniqueId val="{00000000-2B36-45D5-BB73-93827B08B1E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Series 2</c:v>
                      </c:pt>
                    </c:strCache>
                  </c:strRef>
                </c:tx>
                <c:spPr>
                  <a:solidFill>
                    <a:schemeClr val="accent6"/>
                  </a:solidFill>
                  <a:ln>
                    <a:noFill/>
                  </a:ln>
                  <a:effectLst/>
                  <a:sp3d/>
                </c:spPr>
                <c:invertIfNegative val="0"/>
                <c:cat>
                  <c:numRef>
                    <c:extLst xmlns:c15="http://schemas.microsoft.com/office/drawing/2012/chart">
                      <c:ext xmlns:c15="http://schemas.microsoft.com/office/drawing/2012/chart" uri="{02D57815-91ED-43cb-92C2-25804820EDAC}">
                        <c15:formulaRef>
                          <c15:sqref>Sheet1!$A$2:$A$7</c15:sqref>
                        </c15:formulaRef>
                      </c:ext>
                    </c:extLst>
                    <c:numCache>
                      <c:formatCode>General</c:formatCode>
                      <c:ptCount val="6"/>
                      <c:pt idx="0">
                        <c:v>2016</c:v>
                      </c:pt>
                      <c:pt idx="1">
                        <c:v>2017</c:v>
                      </c:pt>
                      <c:pt idx="2">
                        <c:v>2018</c:v>
                      </c:pt>
                      <c:pt idx="3">
                        <c:v>2019</c:v>
                      </c:pt>
                      <c:pt idx="4">
                        <c:v>2020</c:v>
                      </c:pt>
                      <c:pt idx="5">
                        <c:v>2021</c:v>
                      </c:pt>
                    </c:numCache>
                  </c:numRef>
                </c:cat>
                <c:val>
                  <c:numRef>
                    <c:extLst xmlns:c15="http://schemas.microsoft.com/office/drawing/2012/chart">
                      <c:ext xmlns:c15="http://schemas.microsoft.com/office/drawing/2012/chart" uri="{02D57815-91ED-43cb-92C2-25804820EDAC}">
                        <c15:formulaRef>
                          <c15:sqref>Sheet1!$C$2:$C$7</c15:sqref>
                        </c15:formulaRef>
                      </c:ext>
                    </c:extLst>
                    <c:numCache>
                      <c:formatCode>General</c:formatCode>
                      <c:ptCount val="6"/>
                      <c:pt idx="0">
                        <c:v>2.4</c:v>
                      </c:pt>
                      <c:pt idx="1">
                        <c:v>4.4000000000000004</c:v>
                      </c:pt>
                      <c:pt idx="2">
                        <c:v>1.8</c:v>
                      </c:pt>
                      <c:pt idx="3">
                        <c:v>2.8</c:v>
                      </c:pt>
                    </c:numCache>
                  </c:numRef>
                </c:val>
                <c:extLst xmlns:c15="http://schemas.microsoft.com/office/drawing/2012/chart">
                  <c:ext xmlns:c16="http://schemas.microsoft.com/office/drawing/2014/chart" uri="{C3380CC4-5D6E-409C-BE32-E72D297353CC}">
                    <c16:uniqueId val="{00000001-2B36-45D5-BB73-93827B08B1E7}"/>
                  </c:ext>
                </c:extLst>
              </c15:ser>
            </c15:filteredBarSeries>
          </c:ext>
        </c:extLst>
      </c:bar3DChart>
      <c:catAx>
        <c:axId val="149813052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8132607"/>
        <c:crosses val="autoZero"/>
        <c:auto val="1"/>
        <c:lblAlgn val="ctr"/>
        <c:lblOffset val="100"/>
        <c:noMultiLvlLbl val="0"/>
      </c:catAx>
      <c:valAx>
        <c:axId val="1498132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8130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2A86D-3AA9-4BD1-B539-6FC69233CEA9}" type="datetimeFigureOut">
              <a:rPr lang="en-US" smtClean="0"/>
              <a:t>3/23/2022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D6687-BEDB-42B0-9A5E-DB4FCAEBD939}" type="slidenum">
              <a:rPr lang="en-US" smtClean="0"/>
              <a:t>‹#›</a:t>
            </a:fld>
            <a:endParaRPr lang="en-US"/>
          </a:p>
        </p:txBody>
      </p:sp>
    </p:spTree>
    <p:extLst>
      <p:ext uri="{BB962C8B-B14F-4D97-AF65-F5344CB8AC3E}">
        <p14:creationId xmlns:p14="http://schemas.microsoft.com/office/powerpoint/2010/main" val="3642920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ECD8A-E122-4B95-B0CC-D5611E0311EB}"/>
              </a:ext>
            </a:extLst>
          </p:cNvPr>
          <p:cNvSpPr>
            <a:spLocks noGrp="1"/>
          </p:cNvSpPr>
          <p:nvPr>
            <p:ph type="ctrTitle"/>
          </p:nvPr>
        </p:nvSpPr>
        <p:spPr>
          <a:xfrm>
            <a:off x="1524000" y="1122363"/>
            <a:ext cx="9144000" cy="2387600"/>
          </a:xfrm>
          <a:effectLst>
            <a:glow rad="228600">
              <a:schemeClr val="accent3">
                <a:satMod val="175000"/>
                <a:alpha val="40000"/>
              </a:schemeClr>
            </a:glow>
            <a:softEdge rad="63500"/>
          </a:effectLst>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1B55D9-52DE-400C-9B3A-AE2C4048B49A}"/>
              </a:ext>
            </a:extLst>
          </p:cNvPr>
          <p:cNvSpPr>
            <a:spLocks noGrp="1"/>
          </p:cNvSpPr>
          <p:nvPr>
            <p:ph type="subTitle" idx="1"/>
          </p:nvPr>
        </p:nvSpPr>
        <p:spPr>
          <a:xfrm>
            <a:off x="1524000" y="3602038"/>
            <a:ext cx="9144000" cy="1655762"/>
          </a:xfrm>
          <a:effectLst>
            <a:glow rad="228600">
              <a:schemeClr val="accent3">
                <a:satMod val="175000"/>
                <a:alpha val="40000"/>
              </a:schemeClr>
            </a:glow>
            <a:softEdge rad="63500"/>
          </a:effectLst>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DE4819-D381-4D33-BB23-E63AC34B28ED}"/>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5" name="Footer Placeholder 4">
            <a:extLst>
              <a:ext uri="{FF2B5EF4-FFF2-40B4-BE49-F238E27FC236}">
                <a16:creationId xmlns:a16="http://schemas.microsoft.com/office/drawing/2014/main" id="{B739617E-672D-49E9-AF97-7683668D4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5635D-6605-4EDE-BFB5-D3DAF909BC50}"/>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172901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AADAF-C741-4258-8832-A41B3578A0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A2BCCC-7E47-46B9-98CF-EB845B0B39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7A53A-738A-45AB-A6C8-FB241FA941EE}"/>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5" name="Footer Placeholder 4">
            <a:extLst>
              <a:ext uri="{FF2B5EF4-FFF2-40B4-BE49-F238E27FC236}">
                <a16:creationId xmlns:a16="http://schemas.microsoft.com/office/drawing/2014/main" id="{3C113C41-EC17-44A0-B3C1-B32C2FB68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FEB01-EB55-4D1D-941F-ED9C6F59555D}"/>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257441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2F8E97-393D-44E6-A5E9-266EF0FAD5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4C914-804C-48BD-9605-BCB28B9086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A2203-8254-429A-9EB7-07BDFA603C34}"/>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5" name="Footer Placeholder 4">
            <a:extLst>
              <a:ext uri="{FF2B5EF4-FFF2-40B4-BE49-F238E27FC236}">
                <a16:creationId xmlns:a16="http://schemas.microsoft.com/office/drawing/2014/main" id="{0CD482D9-2564-42AC-BB67-C1F81A5E4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0980D-ABFF-479C-BFFA-522DA765413C}"/>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1675459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7F2AD-C10F-4346-9704-9EADA2C60A98}"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4969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C12A-B1D5-4147-9D5F-60CA405B3D38}"/>
              </a:ext>
            </a:extLst>
          </p:cNvPr>
          <p:cNvSpPr>
            <a:spLocks noGrp="1"/>
          </p:cNvSpPr>
          <p:nvPr>
            <p:ph type="title"/>
          </p:nvPr>
        </p:nvSpPr>
        <p:spPr>
          <a:xfrm>
            <a:off x="838200" y="274507"/>
            <a:ext cx="10515600" cy="1325563"/>
          </a:xfrm>
          <a:effectLst>
            <a:glow rad="228600">
              <a:schemeClr val="accent6">
                <a:lumMod val="75000"/>
                <a:alpha val="40000"/>
              </a:schemeClr>
            </a:glow>
            <a:outerShdw blurRad="63500" dist="165100" dir="2700000" algn="tl" rotWithShape="0">
              <a:prstClr val="black">
                <a:alpha val="51000"/>
              </a:prstClr>
            </a:outerShdw>
            <a:reflection blurRad="6350" stA="50000" endA="300" endPos="55500" dist="50800" dir="5400000" sy="-100000" algn="bl" rotWithShape="0"/>
            <a:softEdge rad="12700"/>
          </a:effectLst>
          <a:scene3d>
            <a:camera prst="orthographicFront"/>
            <a:lightRig rig="threePt" dir="t"/>
          </a:scene3d>
          <a:sp3d>
            <a:bevelT w="165100" prst="coolSlant"/>
          </a:sp3d>
        </p:spPr>
        <p:txBody>
          <a:bodyPr/>
          <a:lstStyle>
            <a:lvl1pPr>
              <a:defRPr>
                <a:latin typeface="Arial Nova" panose="020B05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CAA0732-0581-4199-8387-870A5D4FEBC5}"/>
              </a:ext>
            </a:extLst>
          </p:cNvPr>
          <p:cNvSpPr>
            <a:spLocks noGrp="1"/>
          </p:cNvSpPr>
          <p:nvPr>
            <p:ph idx="1"/>
          </p:nvPr>
        </p:nvSpPr>
        <p:spPr>
          <a:xfrm>
            <a:off x="838200" y="1875053"/>
            <a:ext cx="10515600" cy="4351338"/>
          </a:xfrm>
          <a:effectLst>
            <a:glow rad="228600">
              <a:schemeClr val="accent3">
                <a:satMod val="175000"/>
                <a:alpha val="40000"/>
              </a:schemeClr>
            </a:glow>
            <a:outerShdw blurRad="190500" dist="152400" dir="3300000" algn="tl" rotWithShape="0">
              <a:schemeClr val="tx1">
                <a:lumMod val="75000"/>
                <a:lumOff val="25000"/>
                <a:alpha val="94000"/>
              </a:schemeClr>
            </a:outerShdw>
            <a:softEdge rad="31750"/>
          </a:effectLst>
          <a:scene3d>
            <a:camera prst="orthographicFront"/>
            <a:lightRig rig="threePt" dir="t"/>
          </a:scene3d>
          <a:sp3d>
            <a:bevelT w="165100" prst="coolSlant"/>
          </a:sp3d>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64511-F52F-4D04-AC4E-9DE42ED0BD76}"/>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5" name="Footer Placeholder 4">
            <a:extLst>
              <a:ext uri="{FF2B5EF4-FFF2-40B4-BE49-F238E27FC236}">
                <a16:creationId xmlns:a16="http://schemas.microsoft.com/office/drawing/2014/main" id="{4FEFAF28-A6E1-43E6-A0F6-9B9211B8AB9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0459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B38B-1BE6-4277-B705-FC322031E07E}"/>
              </a:ext>
            </a:extLst>
          </p:cNvPr>
          <p:cNvSpPr>
            <a:spLocks noGrp="1"/>
          </p:cNvSpPr>
          <p:nvPr>
            <p:ph type="title"/>
          </p:nvPr>
        </p:nvSpPr>
        <p:spPr>
          <a:xfrm>
            <a:off x="831850" y="1371985"/>
            <a:ext cx="10515600" cy="2852737"/>
          </a:xfrm>
          <a:effectLst>
            <a:glow rad="228600">
              <a:schemeClr val="accent6">
                <a:lumMod val="75000"/>
                <a:alpha val="40000"/>
              </a:schemeClr>
            </a:glow>
            <a:innerShdw blurRad="114300">
              <a:prstClr val="black"/>
            </a:innerShdw>
            <a:softEdge rad="31750"/>
          </a:effectLst>
          <a:scene3d>
            <a:camera prst="orthographicFront"/>
            <a:lightRig rig="threePt" dir="t"/>
          </a:scene3d>
          <a:sp3d>
            <a:bevelT w="165100" prst="coolSlant"/>
          </a:sp3d>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3AC373-957D-4955-80BE-C7DB6A4A12A4}"/>
              </a:ext>
            </a:extLst>
          </p:cNvPr>
          <p:cNvSpPr>
            <a:spLocks noGrp="1"/>
          </p:cNvSpPr>
          <p:nvPr>
            <p:ph type="body" idx="1"/>
          </p:nvPr>
        </p:nvSpPr>
        <p:spPr>
          <a:xfrm>
            <a:off x="831850" y="4589463"/>
            <a:ext cx="10515600" cy="1500187"/>
          </a:xfrm>
          <a:scene3d>
            <a:camera prst="orthographicFront"/>
            <a:lightRig rig="threePt" dir="t"/>
          </a:scene3d>
          <a:sp3d>
            <a:bevelT w="165100" prst="coolSlant"/>
          </a:sp3d>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611E1-1242-4E85-9614-317A12291F9B}"/>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5" name="Footer Placeholder 4">
            <a:extLst>
              <a:ext uri="{FF2B5EF4-FFF2-40B4-BE49-F238E27FC236}">
                <a16:creationId xmlns:a16="http://schemas.microsoft.com/office/drawing/2014/main" id="{33A481EC-BBCB-48D3-A522-8FEA41BDB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E4C53-C536-4CCA-9A7F-64179C6E7CA8}"/>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1131528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A36F-1261-4FB5-8823-FC1061BC2F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B10EA7-53B5-4D1E-B712-6E3E69331F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347635-EAAC-4865-B013-ED29EEBA60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2C5E77-C663-4DA2-9695-B931E6C6FB1B}"/>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6" name="Footer Placeholder 5">
            <a:extLst>
              <a:ext uri="{FF2B5EF4-FFF2-40B4-BE49-F238E27FC236}">
                <a16:creationId xmlns:a16="http://schemas.microsoft.com/office/drawing/2014/main" id="{06156C74-E144-4A6A-AB46-ECDB1B2952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23988-CB93-40A6-83AA-913552CE88C5}"/>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116955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4DBB-E45B-4E8C-B35E-D58B007F84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EB4368-DD95-4925-8EBD-429A0DEFDC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81CBA8-FA6D-4735-B4DF-93A4114597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85E5EC-1FFE-444F-B7B1-C4420EDE2C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2BB418-B7D6-4518-9C0F-DF319C0B4A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60F84-EC02-4678-913B-32D66F63E1A4}"/>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8" name="Footer Placeholder 7">
            <a:extLst>
              <a:ext uri="{FF2B5EF4-FFF2-40B4-BE49-F238E27FC236}">
                <a16:creationId xmlns:a16="http://schemas.microsoft.com/office/drawing/2014/main" id="{DA6F3D68-3CD5-48C8-8F44-C7973F3602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9C734C-4A47-4F8A-8130-45DB5C3F7843}"/>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4807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BE5F-2158-4C20-BAAB-225525FE0D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1B9218-933A-425C-A48A-AE54D397D81B}"/>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4" name="Footer Placeholder 3">
            <a:extLst>
              <a:ext uri="{FF2B5EF4-FFF2-40B4-BE49-F238E27FC236}">
                <a16:creationId xmlns:a16="http://schemas.microsoft.com/office/drawing/2014/main" id="{6DE9E711-74A1-431F-95FA-E47EDE3952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0278D4-F023-45E8-9C5C-D459549F4744}"/>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1893764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1001E-8837-4E97-98E8-9339D73FA81C}"/>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3" name="Footer Placeholder 2">
            <a:extLst>
              <a:ext uri="{FF2B5EF4-FFF2-40B4-BE49-F238E27FC236}">
                <a16:creationId xmlns:a16="http://schemas.microsoft.com/office/drawing/2014/main" id="{7B960A92-FD22-4EA1-9697-719A344C6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6C08E5-2428-443C-BE3E-F914A9282FF9}"/>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387629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6333-3EE5-49C0-8BC7-FA3C30E3FE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A89A28-54AF-48C1-9424-4AAA1565CD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4062E9-3C5F-4946-86AA-D9BB85D0AE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F2B37C-0E21-466D-8874-E5F32039CB61}"/>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6" name="Footer Placeholder 5">
            <a:extLst>
              <a:ext uri="{FF2B5EF4-FFF2-40B4-BE49-F238E27FC236}">
                <a16:creationId xmlns:a16="http://schemas.microsoft.com/office/drawing/2014/main" id="{44BB9C98-1D72-4ABD-B6A2-5EA8B451D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97457-D4D4-4A50-8731-241750BE8D37}"/>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3941318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1184-274B-4982-8ACD-3DA75FB2F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2CB27-C3F9-4140-B810-A3CEF5E12F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39B5F8-0DE6-48ED-AAA6-A4CE52771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A2735-AC28-463B-BF86-E387539198A4}"/>
              </a:ext>
            </a:extLst>
          </p:cNvPr>
          <p:cNvSpPr>
            <a:spLocks noGrp="1"/>
          </p:cNvSpPr>
          <p:nvPr>
            <p:ph type="dt" sz="half" idx="10"/>
          </p:nvPr>
        </p:nvSpPr>
        <p:spPr/>
        <p:txBody>
          <a:bodyPr/>
          <a:lstStyle/>
          <a:p>
            <a:fld id="{1F67F2AD-C10F-4346-9704-9EADA2C60A98}" type="datetimeFigureOut">
              <a:rPr lang="en-US" smtClean="0"/>
              <a:t>3/23/2022</a:t>
            </a:fld>
            <a:endParaRPr lang="en-US"/>
          </a:p>
        </p:txBody>
      </p:sp>
      <p:sp>
        <p:nvSpPr>
          <p:cNvPr id="6" name="Footer Placeholder 5">
            <a:extLst>
              <a:ext uri="{FF2B5EF4-FFF2-40B4-BE49-F238E27FC236}">
                <a16:creationId xmlns:a16="http://schemas.microsoft.com/office/drawing/2014/main" id="{7AC562AA-FC0C-4FBD-8351-9B1D7991F8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72239-6C58-4C49-BE28-20579DDC0CCF}"/>
              </a:ext>
            </a:extLst>
          </p:cNvPr>
          <p:cNvSpPr>
            <a:spLocks noGrp="1"/>
          </p:cNvSpPr>
          <p:nvPr>
            <p:ph type="sldNum" sz="quarter" idx="12"/>
          </p:nvPr>
        </p:nvSpPr>
        <p:spPr/>
        <p:txBody>
          <a:bodyPr/>
          <a:lstStyle/>
          <a:p>
            <a:fld id="{5D932219-7F6F-43EE-9934-6252866FF28D}" type="slidenum">
              <a:rPr lang="en-US" smtClean="0"/>
              <a:t>‹#›</a:t>
            </a:fld>
            <a:endParaRPr lang="en-US"/>
          </a:p>
        </p:txBody>
      </p:sp>
    </p:spTree>
    <p:extLst>
      <p:ext uri="{BB962C8B-B14F-4D97-AF65-F5344CB8AC3E}">
        <p14:creationId xmlns:p14="http://schemas.microsoft.com/office/powerpoint/2010/main" val="3095136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xml"/><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8C3FCF-B5D3-4DAC-BD70-903C79DF7F60}"/>
              </a:ext>
            </a:extLst>
          </p:cNvPr>
          <p:cNvSpPr/>
          <p:nvPr/>
        </p:nvSpPr>
        <p:spPr>
          <a:xfrm>
            <a:off x="-15682" y="1268761"/>
            <a:ext cx="12207681" cy="5589239"/>
          </a:xfrm>
          <a:custGeom>
            <a:avLst/>
            <a:gdLst>
              <a:gd name="connsiteX0" fmla="*/ 0 w 9144000"/>
              <a:gd name="connsiteY0" fmla="*/ 0 h 5589239"/>
              <a:gd name="connsiteX1" fmla="*/ 9144000 w 9144000"/>
              <a:gd name="connsiteY1" fmla="*/ 0 h 5589239"/>
              <a:gd name="connsiteX2" fmla="*/ 9144000 w 9144000"/>
              <a:gd name="connsiteY2" fmla="*/ 5589239 h 5589239"/>
              <a:gd name="connsiteX3" fmla="*/ 0 w 9144000"/>
              <a:gd name="connsiteY3" fmla="*/ 5589239 h 5589239"/>
              <a:gd name="connsiteX4" fmla="*/ 0 w 9144000"/>
              <a:gd name="connsiteY4" fmla="*/ 0 h 5589239"/>
              <a:gd name="connsiteX0" fmla="*/ 0 w 9144000"/>
              <a:gd name="connsiteY0" fmla="*/ 0 h 5589239"/>
              <a:gd name="connsiteX1" fmla="*/ 9144000 w 9144000"/>
              <a:gd name="connsiteY1" fmla="*/ 0 h 5589239"/>
              <a:gd name="connsiteX2" fmla="*/ 9144000 w 9144000"/>
              <a:gd name="connsiteY2" fmla="*/ 5589239 h 5589239"/>
              <a:gd name="connsiteX3" fmla="*/ 0 w 9144000"/>
              <a:gd name="connsiteY3" fmla="*/ 5589239 h 5589239"/>
              <a:gd name="connsiteX4" fmla="*/ 0 w 9144000"/>
              <a:gd name="connsiteY4" fmla="*/ 0 h 5589239"/>
              <a:gd name="connsiteX0" fmla="*/ 0 w 9144000"/>
              <a:gd name="connsiteY0" fmla="*/ 0 h 5589239"/>
              <a:gd name="connsiteX1" fmla="*/ 9144000 w 9144000"/>
              <a:gd name="connsiteY1" fmla="*/ 0 h 5589239"/>
              <a:gd name="connsiteX2" fmla="*/ 9144000 w 9144000"/>
              <a:gd name="connsiteY2" fmla="*/ 5589239 h 5589239"/>
              <a:gd name="connsiteX3" fmla="*/ 0 w 9144000"/>
              <a:gd name="connsiteY3" fmla="*/ 5589239 h 5589239"/>
              <a:gd name="connsiteX4" fmla="*/ 0 w 9144000"/>
              <a:gd name="connsiteY4" fmla="*/ 0 h 558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589239">
                <a:moveTo>
                  <a:pt x="0" y="0"/>
                </a:moveTo>
                <a:lnTo>
                  <a:pt x="9144000" y="0"/>
                </a:lnTo>
                <a:lnTo>
                  <a:pt x="9144000" y="5589239"/>
                </a:lnTo>
                <a:lnTo>
                  <a:pt x="0" y="5589239"/>
                </a:lnTo>
                <a:lnTo>
                  <a:pt x="0" y="0"/>
                </a:lnTo>
                <a:close/>
              </a:path>
            </a:pathLst>
          </a:custGeom>
          <a:gradFill flip="none" rotWithShape="1">
            <a:gsLst>
              <a:gs pos="81000">
                <a:schemeClr val="bg1">
                  <a:lumMod val="95000"/>
                </a:schemeClr>
              </a:gs>
              <a:gs pos="100000">
                <a:schemeClr val="bg1">
                  <a:lumMod val="85000"/>
                </a:schemeClr>
              </a:gs>
              <a:gs pos="12000">
                <a:schemeClr val="bg1"/>
              </a:gs>
              <a:gs pos="0">
                <a:schemeClr val="bg1">
                  <a:alpha val="5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t-EE" sz="1800" dirty="0"/>
          </a:p>
        </p:txBody>
      </p:sp>
      <p:sp>
        <p:nvSpPr>
          <p:cNvPr id="1029" name="Title Placeholder 1">
            <a:extLst>
              <a:ext uri="{FF2B5EF4-FFF2-40B4-BE49-F238E27FC236}">
                <a16:creationId xmlns:a16="http://schemas.microsoft.com/office/drawing/2014/main" id="{746B86B7-20FE-45EB-B66F-C254285F3B07}"/>
              </a:ext>
            </a:extLst>
          </p:cNvPr>
          <p:cNvSpPr>
            <a:spLocks noGrp="1"/>
          </p:cNvSpPr>
          <p:nvPr>
            <p:ph type="title"/>
          </p:nvPr>
        </p:nvSpPr>
        <p:spPr bwMode="auto">
          <a:xfrm>
            <a:off x="609600" y="188913"/>
            <a:ext cx="109728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t-EE" altLang="en-US"/>
          </a:p>
        </p:txBody>
      </p:sp>
      <p:sp>
        <p:nvSpPr>
          <p:cNvPr id="1030" name="Text Placeholder 2">
            <a:extLst>
              <a:ext uri="{FF2B5EF4-FFF2-40B4-BE49-F238E27FC236}">
                <a16:creationId xmlns:a16="http://schemas.microsoft.com/office/drawing/2014/main" id="{4931E9C6-B587-44B4-98ED-784C7521A5F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t-EE" altLang="en-US"/>
          </a:p>
        </p:txBody>
      </p:sp>
      <p:sp>
        <p:nvSpPr>
          <p:cNvPr id="4" name="Date Placeholder 3">
            <a:extLst>
              <a:ext uri="{FF2B5EF4-FFF2-40B4-BE49-F238E27FC236}">
                <a16:creationId xmlns:a16="http://schemas.microsoft.com/office/drawing/2014/main" id="{7FAC0CE8-8E1E-43E3-8388-26472DF21C8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1F67F2AD-C10F-4346-9704-9EADA2C60A98}" type="datetimeFigureOut">
              <a:rPr lang="en-US" smtClean="0"/>
              <a:t>3/23/2022</a:t>
            </a:fld>
            <a:endParaRPr lang="en-US"/>
          </a:p>
        </p:txBody>
      </p:sp>
      <p:sp>
        <p:nvSpPr>
          <p:cNvPr id="5" name="Footer Placeholder 4">
            <a:extLst>
              <a:ext uri="{FF2B5EF4-FFF2-40B4-BE49-F238E27FC236}">
                <a16:creationId xmlns:a16="http://schemas.microsoft.com/office/drawing/2014/main" id="{A0C4AE2C-80F2-4A01-AC2B-7678B718002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n-US"/>
          </a:p>
        </p:txBody>
      </p:sp>
      <p:sp>
        <p:nvSpPr>
          <p:cNvPr id="6" name="Slide Number Placeholder 5">
            <a:extLst>
              <a:ext uri="{FF2B5EF4-FFF2-40B4-BE49-F238E27FC236}">
                <a16:creationId xmlns:a16="http://schemas.microsoft.com/office/drawing/2014/main" id="{C236D60E-4167-40A7-B81A-690FB1E38CFF}"/>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D932219-7F6F-43EE-9934-6252866FF28D}" type="slidenum">
              <a:rPr lang="en-US" smtClean="0"/>
              <a:t>‹#›</a:t>
            </a:fld>
            <a:endParaRPr lang="en-US"/>
          </a:p>
        </p:txBody>
      </p:sp>
      <p:pic>
        <p:nvPicPr>
          <p:cNvPr id="1034" name="Picture 4" descr="C:\Users\DRKD\Desktop\poolikud\real estate infographic\stff\3.png">
            <a:extLst>
              <a:ext uri="{FF2B5EF4-FFF2-40B4-BE49-F238E27FC236}">
                <a16:creationId xmlns:a16="http://schemas.microsoft.com/office/drawing/2014/main" id="{8CF75D5A-A436-4C21-B572-EA1C7562E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284" y="214313"/>
            <a:ext cx="249766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4" descr="C:\Users\DRKD\Desktop\poolikud\real estate infographic\stff\3.png">
            <a:extLst>
              <a:ext uri="{FF2B5EF4-FFF2-40B4-BE49-F238E27FC236}">
                <a16:creationId xmlns:a16="http://schemas.microsoft.com/office/drawing/2014/main" id="{F5614E22-807D-4CD8-9D5A-253E173BA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351" y="503238"/>
            <a:ext cx="1803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508940"/>
      </p:ext>
    </p:extLst>
  </p:cSld>
  <p:clrMap bg1="lt1" tx1="dk1" bg2="lt2" tx2="dk2" accent1="accent1" accent2="accent2" accent3="accent3" accent4="accent4" accent5="accent5" accent6="accent6" hlink="hlink" folHlink="folHlink"/>
  <p:txStyles>
    <p:titleStyle>
      <a:lvl1pPr algn="l" rtl="0" eaLnBrk="1" fontAlgn="base" hangingPunct="1">
        <a:spcBef>
          <a:spcPct val="0"/>
        </a:spcBef>
        <a:spcAft>
          <a:spcPct val="0"/>
        </a:spcAft>
        <a:defRPr sz="4400" b="1" kern="1200">
          <a:solidFill>
            <a:schemeClr val="bg1"/>
          </a:solidFill>
          <a:latin typeface="+mj-lt"/>
          <a:ea typeface="+mj-ea"/>
          <a:cs typeface="+mj-cs"/>
        </a:defRPr>
      </a:lvl1pPr>
      <a:lvl2pPr algn="l" rtl="0" eaLnBrk="1" fontAlgn="base" hangingPunct="1">
        <a:spcBef>
          <a:spcPct val="0"/>
        </a:spcBef>
        <a:spcAft>
          <a:spcPct val="0"/>
        </a:spcAft>
        <a:defRPr sz="4400" b="1">
          <a:solidFill>
            <a:schemeClr val="bg1"/>
          </a:solidFill>
          <a:latin typeface="Calibri" pitchFamily="34" charset="0"/>
        </a:defRPr>
      </a:lvl2pPr>
      <a:lvl3pPr algn="l" rtl="0" eaLnBrk="1" fontAlgn="base" hangingPunct="1">
        <a:spcBef>
          <a:spcPct val="0"/>
        </a:spcBef>
        <a:spcAft>
          <a:spcPct val="0"/>
        </a:spcAft>
        <a:defRPr sz="4400" b="1">
          <a:solidFill>
            <a:schemeClr val="bg1"/>
          </a:solidFill>
          <a:latin typeface="Calibri" pitchFamily="34" charset="0"/>
        </a:defRPr>
      </a:lvl3pPr>
      <a:lvl4pPr algn="l" rtl="0" eaLnBrk="1" fontAlgn="base" hangingPunct="1">
        <a:spcBef>
          <a:spcPct val="0"/>
        </a:spcBef>
        <a:spcAft>
          <a:spcPct val="0"/>
        </a:spcAft>
        <a:defRPr sz="4400" b="1">
          <a:solidFill>
            <a:schemeClr val="bg1"/>
          </a:solidFill>
          <a:latin typeface="Calibri" pitchFamily="34" charset="0"/>
        </a:defRPr>
      </a:lvl4pPr>
      <a:lvl5pPr algn="l" rtl="0" eaLnBrk="1" fontAlgn="base" hangingPunct="1">
        <a:spcBef>
          <a:spcPct val="0"/>
        </a:spcBef>
        <a:spcAft>
          <a:spcPct val="0"/>
        </a:spcAft>
        <a:defRPr sz="4400" b="1">
          <a:solidFill>
            <a:schemeClr val="bg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5A4709F8-7069-4C54-9311-7722BC5780D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t-EE" altLang="en-US"/>
          </a:p>
        </p:txBody>
      </p:sp>
      <p:sp>
        <p:nvSpPr>
          <p:cNvPr id="2051" name="Text Placeholder 2">
            <a:extLst>
              <a:ext uri="{FF2B5EF4-FFF2-40B4-BE49-F238E27FC236}">
                <a16:creationId xmlns:a16="http://schemas.microsoft.com/office/drawing/2014/main" id="{28A2D4C7-0F12-41D9-BF28-6017999FC9A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t-EE" altLang="en-US"/>
          </a:p>
        </p:txBody>
      </p:sp>
      <p:sp>
        <p:nvSpPr>
          <p:cNvPr id="4" name="Date Placeholder 3">
            <a:extLst>
              <a:ext uri="{FF2B5EF4-FFF2-40B4-BE49-F238E27FC236}">
                <a16:creationId xmlns:a16="http://schemas.microsoft.com/office/drawing/2014/main" id="{730AC8C1-1D37-41E3-92EA-BEEB8B518CA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fld id="{3257F5DB-95BD-41E4-AB6B-A20D3327632B}" type="datetimeFigureOut">
              <a:rPr lang="et-EE"/>
              <a:pPr>
                <a:defRPr/>
              </a:pPr>
              <a:t>23.03.2022</a:t>
            </a:fld>
            <a:endParaRPr lang="et-EE"/>
          </a:p>
        </p:txBody>
      </p:sp>
      <p:sp>
        <p:nvSpPr>
          <p:cNvPr id="5" name="Footer Placeholder 4">
            <a:extLst>
              <a:ext uri="{FF2B5EF4-FFF2-40B4-BE49-F238E27FC236}">
                <a16:creationId xmlns:a16="http://schemas.microsoft.com/office/drawing/2014/main" id="{FF144DAD-41CD-41BC-9921-E137E279383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t-EE"/>
          </a:p>
        </p:txBody>
      </p:sp>
      <p:sp>
        <p:nvSpPr>
          <p:cNvPr id="6" name="Slide Number Placeholder 5">
            <a:extLst>
              <a:ext uri="{FF2B5EF4-FFF2-40B4-BE49-F238E27FC236}">
                <a16:creationId xmlns:a16="http://schemas.microsoft.com/office/drawing/2014/main" id="{EA470DF8-12E0-46D8-893F-4EDBEF4CFC7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945F361-6DE0-451F-82CA-2F88659F19A3}" type="slidenum">
              <a:rPr lang="et-EE" altLang="en-US"/>
              <a:pPr/>
              <a:t>‹#›</a:t>
            </a:fld>
            <a:endParaRPr lang="et-EE" altLang="en-US"/>
          </a:p>
        </p:txBody>
      </p:sp>
    </p:spTree>
    <p:extLst>
      <p:ext uri="{BB962C8B-B14F-4D97-AF65-F5344CB8AC3E}">
        <p14:creationId xmlns:p14="http://schemas.microsoft.com/office/powerpoint/2010/main" val="179022044"/>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9000" b="-1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492AD-4E4A-4599-AB33-27AC5AC82C95}"/>
              </a:ext>
            </a:extLst>
          </p:cNvPr>
          <p:cNvSpPr>
            <a:spLocks noGrp="1"/>
          </p:cNvSpPr>
          <p:nvPr>
            <p:ph type="title"/>
          </p:nvPr>
        </p:nvSpPr>
        <p:spPr>
          <a:xfrm>
            <a:off x="838200" y="365125"/>
            <a:ext cx="10515600" cy="1325563"/>
          </a:xfrm>
          <a:prstGeom prst="rect">
            <a:avLst/>
          </a:prstGeom>
          <a:solidFill>
            <a:schemeClr val="accent6">
              <a:lumMod val="75000"/>
            </a:schemeClr>
          </a:solidFill>
          <a:ln>
            <a:noFill/>
          </a:ln>
          <a:effectLst>
            <a:glow rad="228600">
              <a:schemeClr val="accent6">
                <a:lumMod val="75000"/>
                <a:alpha val="40000"/>
              </a:schemeClr>
            </a:glow>
            <a:softEdge rad="31750"/>
          </a:effectLst>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8B0AE2-45A1-444E-A7FC-5A5AF5B8FC00}"/>
              </a:ext>
            </a:extLst>
          </p:cNvPr>
          <p:cNvSpPr>
            <a:spLocks noGrp="1"/>
          </p:cNvSpPr>
          <p:nvPr>
            <p:ph type="body" idx="1"/>
          </p:nvPr>
        </p:nvSpPr>
        <p:spPr>
          <a:xfrm>
            <a:off x="838200" y="1825625"/>
            <a:ext cx="10515600" cy="4351338"/>
          </a:xfrm>
          <a:prstGeom prst="rect">
            <a:avLst/>
          </a:prstGeom>
          <a:solidFill>
            <a:schemeClr val="bg1">
              <a:lumMod val="95000"/>
            </a:schemeClr>
          </a:solidFill>
          <a:ln>
            <a:noFill/>
          </a:ln>
          <a:effectLst>
            <a:glow rad="228600">
              <a:schemeClr val="accent3">
                <a:satMod val="175000"/>
                <a:alpha val="40000"/>
              </a:schemeClr>
            </a:glow>
            <a:softEdge rad="31750"/>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8AD7D0-42EB-4DFE-BA20-1C937B066C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F2AD-C10F-4346-9704-9EADA2C60A98}" type="datetimeFigureOut">
              <a:rPr lang="en-US" smtClean="0"/>
              <a:t>3/23/2022</a:t>
            </a:fld>
            <a:endParaRPr lang="en-US"/>
          </a:p>
        </p:txBody>
      </p:sp>
      <p:sp>
        <p:nvSpPr>
          <p:cNvPr id="5" name="Footer Placeholder 4">
            <a:extLst>
              <a:ext uri="{FF2B5EF4-FFF2-40B4-BE49-F238E27FC236}">
                <a16:creationId xmlns:a16="http://schemas.microsoft.com/office/drawing/2014/main" id="{09112AD7-C78B-411C-A6F9-CD5FBA5524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96C1F5-ABBC-4780-B1CA-2148EB66E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32219-7F6F-43EE-9934-6252866FF28D}" type="slidenum">
              <a:rPr lang="en-US" smtClean="0"/>
              <a:t>‹#›</a:t>
            </a:fld>
            <a:endParaRPr lang="en-US"/>
          </a:p>
        </p:txBody>
      </p:sp>
      <p:pic>
        <p:nvPicPr>
          <p:cNvPr id="8" name="Picture 7" descr="Logo, icon&#10;&#10;Description automatically generated">
            <a:extLst>
              <a:ext uri="{FF2B5EF4-FFF2-40B4-BE49-F238E27FC236}">
                <a16:creationId xmlns:a16="http://schemas.microsoft.com/office/drawing/2014/main" id="{1A4E3EBD-47DA-44A4-9077-4D3CD1720024}"/>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66000"/>
                    </a14:imgEffect>
                  </a14:imgLayer>
                </a14:imgProps>
              </a:ext>
              <a:ext uri="{28A0092B-C50C-407E-A947-70E740481C1C}">
                <a14:useLocalDpi xmlns:a14="http://schemas.microsoft.com/office/drawing/2010/main" val="0"/>
              </a:ext>
            </a:extLst>
          </a:blip>
          <a:stretch>
            <a:fillRect/>
          </a:stretch>
        </p:blipFill>
        <p:spPr>
          <a:xfrm>
            <a:off x="83287" y="6041486"/>
            <a:ext cx="951985" cy="679989"/>
          </a:xfrm>
          <a:prstGeom prst="rect">
            <a:avLst/>
          </a:prstGeom>
        </p:spPr>
      </p:pic>
    </p:spTree>
    <p:extLst>
      <p:ext uri="{BB962C8B-B14F-4D97-AF65-F5344CB8AC3E}">
        <p14:creationId xmlns:p14="http://schemas.microsoft.com/office/powerpoint/2010/main" val="11809381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2.w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7860-71F1-47CD-A93B-CD654EA5D4BC}"/>
              </a:ext>
            </a:extLst>
          </p:cNvPr>
          <p:cNvSpPr>
            <a:spLocks noGrp="1"/>
          </p:cNvSpPr>
          <p:nvPr>
            <p:ph type="ctrTitle"/>
          </p:nvPr>
        </p:nvSpPr>
        <p:spPr>
          <a:xfrm>
            <a:off x="586596" y="295911"/>
            <a:ext cx="10964173" cy="3476446"/>
          </a:xfrm>
          <a:noFill/>
          <a:effectLst>
            <a:glow rad="228600">
              <a:schemeClr val="bg1">
                <a:lumMod val="65000"/>
                <a:alpha val="40000"/>
              </a:schemeClr>
            </a:glow>
            <a:softEdge rad="63500"/>
          </a:effectLst>
          <a:scene3d>
            <a:camera prst="orthographicFront"/>
            <a:lightRig rig="threePt" dir="t"/>
          </a:scene3d>
          <a:sp3d>
            <a:bevelB h="6350"/>
          </a:sp3d>
        </p:spPr>
        <p:txBody>
          <a:bodyPr>
            <a:normAutofit fontScale="90000"/>
            <a:sp3d extrusionH="57150">
              <a:bevelT w="82550" h="38100" prst="coolSlant"/>
            </a:sp3d>
          </a:bodyPr>
          <a:lstStyle/>
          <a:p>
            <a:r>
              <a:rPr lang="en-US" sz="7200" b="1" dirty="0">
                <a:ln w="9525">
                  <a:solidFill>
                    <a:schemeClr val="bg1"/>
                  </a:solidFill>
                  <a:prstDash val="solid"/>
                </a:ln>
                <a:solidFill>
                  <a:schemeClr val="accent6">
                    <a:lumMod val="75000"/>
                  </a:schemeClr>
                </a:solidFill>
                <a:effectLst>
                  <a:outerShdw blurRad="12700" dist="38100" dir="2700000" algn="tl" rotWithShape="0">
                    <a:schemeClr val="bg1">
                      <a:lumMod val="50000"/>
                    </a:schemeClr>
                  </a:outerShdw>
                </a:effectLst>
                <a:latin typeface="Arial Black" panose="020B0A04020102020204" pitchFamily="34" charset="0"/>
              </a:rPr>
              <a:t>How to Reach and Serve the Olmstead Population?</a:t>
            </a:r>
            <a:br>
              <a:rPr lang="en-US" sz="7200" b="1" dirty="0">
                <a:ln w="9525">
                  <a:solidFill>
                    <a:schemeClr val="bg1"/>
                  </a:solidFill>
                  <a:prstDash val="solid"/>
                </a:ln>
                <a:solidFill>
                  <a:schemeClr val="accent6">
                    <a:lumMod val="75000"/>
                  </a:schemeClr>
                </a:solidFill>
                <a:effectLst>
                  <a:outerShdw blurRad="12700" dist="38100" dir="2700000" algn="tl" rotWithShape="0">
                    <a:schemeClr val="bg1">
                      <a:lumMod val="50000"/>
                    </a:schemeClr>
                  </a:outerShdw>
                </a:effectLst>
                <a:latin typeface="Arial Black" panose="020B0A04020102020204" pitchFamily="34" charset="0"/>
              </a:rPr>
            </a:br>
            <a:r>
              <a:rPr lang="en-US" sz="3100" b="1"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Arial Black" panose="020B0A04020102020204" pitchFamily="34" charset="0"/>
              </a:rPr>
              <a:t>Part 1</a:t>
            </a:r>
            <a:endParaRPr lang="en-US" sz="7200" b="1"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3" name="Subtitle 2">
            <a:extLst>
              <a:ext uri="{FF2B5EF4-FFF2-40B4-BE49-F238E27FC236}">
                <a16:creationId xmlns:a16="http://schemas.microsoft.com/office/drawing/2014/main" id="{A802CCC6-7298-4EDF-9323-83E6CBF0B4EB}"/>
              </a:ext>
            </a:extLst>
          </p:cNvPr>
          <p:cNvSpPr>
            <a:spLocks noGrp="1"/>
          </p:cNvSpPr>
          <p:nvPr>
            <p:ph type="subTitle" idx="1"/>
          </p:nvPr>
        </p:nvSpPr>
        <p:spPr>
          <a:xfrm>
            <a:off x="1800045" y="4542317"/>
            <a:ext cx="9144000" cy="1655762"/>
          </a:xfrm>
          <a:solidFill>
            <a:srgbClr val="F2F2F2">
              <a:alpha val="85098"/>
            </a:srgbClr>
          </a:solidFill>
          <a:effectLst>
            <a:glow rad="228600">
              <a:schemeClr val="accent3">
                <a:satMod val="175000"/>
                <a:alpha val="40000"/>
              </a:schemeClr>
            </a:glow>
            <a:softEdge rad="63500"/>
          </a:effectLst>
          <a:scene3d>
            <a:camera prst="orthographicFront"/>
            <a:lightRig rig="threePt" dir="t"/>
          </a:scene3d>
          <a:sp3d extrusionH="171450">
            <a:bevelT w="165100" prst="coolSlant"/>
            <a:bevelB w="127000" h="19050"/>
          </a:sp3d>
        </p:spPr>
        <p:txBody>
          <a:bodyPr>
            <a:normAutofit/>
            <a:sp3d>
              <a:bevelT w="69850" h="114300"/>
            </a:sp3d>
          </a:bodyPr>
          <a:lstStyle/>
          <a:p>
            <a:pPr algn="r">
              <a:lnSpc>
                <a:spcPct val="60000"/>
              </a:lnSpc>
            </a:pPr>
            <a:endParaRPr lang="en-US" sz="2000" b="1" dirty="0">
              <a:ln w="0"/>
              <a:solidFill>
                <a:schemeClr val="accent6">
                  <a:lumMod val="50000"/>
                </a:schemeClr>
              </a:solidFill>
              <a:effectLst>
                <a:outerShdw blurRad="38100" dist="19050" dir="2700000" algn="tl" rotWithShape="0">
                  <a:schemeClr val="dk1">
                    <a:alpha val="40000"/>
                  </a:schemeClr>
                </a:outerShdw>
              </a:effectLst>
              <a:latin typeface="Arial Nova" panose="020B0604020202020204" pitchFamily="34" charset="0"/>
            </a:endParaRPr>
          </a:p>
          <a:p>
            <a:pPr algn="r">
              <a:lnSpc>
                <a:spcPct val="60000"/>
              </a:lnSpc>
            </a:pPr>
            <a:r>
              <a:rPr lang="en-US" sz="2000" b="1" dirty="0">
                <a:ln w="0"/>
                <a:solidFill>
                  <a:schemeClr val="accent6">
                    <a:lumMod val="50000"/>
                  </a:schemeClr>
                </a:solidFill>
                <a:effectLst>
                  <a:outerShdw blurRad="38100" dist="19050" dir="2700000" algn="tl" rotWithShape="0">
                    <a:schemeClr val="dk1">
                      <a:alpha val="40000"/>
                    </a:schemeClr>
                  </a:outerShdw>
                </a:effectLst>
                <a:latin typeface="Arial Nova" panose="020B0604020202020204" pitchFamily="34" charset="0"/>
              </a:rPr>
              <a:t>MHC Annual Housing Conference</a:t>
            </a:r>
          </a:p>
          <a:p>
            <a:pPr algn="r">
              <a:lnSpc>
                <a:spcPct val="60000"/>
              </a:lnSpc>
            </a:pPr>
            <a:r>
              <a:rPr lang="en-US" sz="2000" dirty="0">
                <a:ln w="0"/>
                <a:solidFill>
                  <a:schemeClr val="accent1">
                    <a:lumMod val="50000"/>
                  </a:schemeClr>
                </a:solidFill>
                <a:effectLst>
                  <a:outerShdw blurRad="38100" dist="19050" dir="2700000" algn="tl" rotWithShape="0">
                    <a:schemeClr val="dk1">
                      <a:alpha val="40000"/>
                    </a:schemeClr>
                  </a:outerShdw>
                </a:effectLst>
                <a:latin typeface="Arial Nova" panose="020B0604020202020204" pitchFamily="34" charset="0"/>
              </a:rPr>
              <a:t>Tax Credits/Federal Grants Division</a:t>
            </a:r>
          </a:p>
          <a:p>
            <a:pPr algn="r">
              <a:lnSpc>
                <a:spcPct val="60000"/>
              </a:lnSpc>
            </a:pPr>
            <a:r>
              <a:rPr lang="en-US" sz="2000" dirty="0">
                <a:ln w="0"/>
                <a:solidFill>
                  <a:schemeClr val="accent1">
                    <a:lumMod val="50000"/>
                  </a:schemeClr>
                </a:solidFill>
                <a:effectLst>
                  <a:outerShdw blurRad="38100" dist="19050" dir="2700000" algn="tl" rotWithShape="0">
                    <a:schemeClr val="dk1">
                      <a:alpha val="40000"/>
                    </a:schemeClr>
                  </a:outerShdw>
                </a:effectLst>
                <a:latin typeface="Arial Nova" panose="020B0604020202020204" pitchFamily="34" charset="0"/>
              </a:rPr>
              <a:t>Beau Rivage, Biloxi MS</a:t>
            </a:r>
          </a:p>
          <a:p>
            <a:pPr algn="r">
              <a:lnSpc>
                <a:spcPct val="60000"/>
              </a:lnSpc>
            </a:pPr>
            <a:r>
              <a:rPr lang="en-US" sz="2000" dirty="0">
                <a:ln w="0"/>
                <a:solidFill>
                  <a:schemeClr val="accent1">
                    <a:lumMod val="50000"/>
                  </a:schemeClr>
                </a:solidFill>
                <a:effectLst>
                  <a:outerShdw blurRad="38100" dist="19050" dir="2700000" algn="tl" rotWithShape="0">
                    <a:schemeClr val="dk1">
                      <a:alpha val="40000"/>
                    </a:schemeClr>
                  </a:outerShdw>
                </a:effectLst>
                <a:latin typeface="Arial Nova" panose="020B0604020202020204" pitchFamily="34" charset="0"/>
              </a:rPr>
              <a:t>March 30, 2022</a:t>
            </a:r>
          </a:p>
          <a:p>
            <a:pPr algn="r"/>
            <a:endParaRPr lang="en-US" sz="2000" dirty="0">
              <a:latin typeface="Arial Nova" panose="020B0604020202020204" pitchFamily="34" charset="0"/>
            </a:endParaRPr>
          </a:p>
        </p:txBody>
      </p:sp>
    </p:spTree>
    <p:extLst>
      <p:ext uri="{BB962C8B-B14F-4D97-AF65-F5344CB8AC3E}">
        <p14:creationId xmlns:p14="http://schemas.microsoft.com/office/powerpoint/2010/main" val="166588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B88A74-620E-4CC0-81C9-C96E193CBC84}"/>
              </a:ext>
            </a:extLst>
          </p:cNvPr>
          <p:cNvSpPr>
            <a:spLocks noGrp="1"/>
          </p:cNvSpPr>
          <p:nvPr>
            <p:ph type="title"/>
          </p:nvPr>
        </p:nvSpPr>
        <p:spPr/>
        <p:txBody>
          <a:bodyPr/>
          <a:lstStyle/>
          <a:p>
            <a:r>
              <a:rPr lang="en-US" dirty="0"/>
              <a:t>MHC’s Response</a:t>
            </a:r>
          </a:p>
        </p:txBody>
      </p:sp>
      <p:sp>
        <p:nvSpPr>
          <p:cNvPr id="6" name="Content Placeholder 5">
            <a:extLst>
              <a:ext uri="{FF2B5EF4-FFF2-40B4-BE49-F238E27FC236}">
                <a16:creationId xmlns:a16="http://schemas.microsoft.com/office/drawing/2014/main" id="{3B6957E6-813C-48FB-98E7-EF2BD51521CA}"/>
              </a:ext>
            </a:extLst>
          </p:cNvPr>
          <p:cNvSpPr>
            <a:spLocks noGrp="1"/>
          </p:cNvSpPr>
          <p:nvPr>
            <p:ph idx="1"/>
          </p:nvPr>
        </p:nvSpPr>
        <p:spPr/>
        <p:txBody>
          <a:bodyPr/>
          <a:lstStyle/>
          <a:p>
            <a:pPr marL="0" indent="0">
              <a:buNone/>
            </a:pPr>
            <a:r>
              <a:rPr lang="en-US" dirty="0"/>
              <a:t>Since </a:t>
            </a:r>
            <a:r>
              <a:rPr lang="en-US" sz="3200" b="1" dirty="0"/>
              <a:t>2016</a:t>
            </a:r>
          </a:p>
          <a:p>
            <a:pPr marL="0" indent="0">
              <a:buNone/>
            </a:pPr>
            <a:endParaRPr lang="en-US" dirty="0"/>
          </a:p>
          <a:p>
            <a:pPr marL="0" indent="0">
              <a:buNone/>
            </a:pPr>
            <a:endParaRPr lang="en-US" dirty="0"/>
          </a:p>
          <a:p>
            <a:pPr marL="0" indent="0">
              <a:buNone/>
            </a:pPr>
            <a:endParaRPr lang="en-US" dirty="0"/>
          </a:p>
        </p:txBody>
      </p:sp>
      <p:graphicFrame>
        <p:nvGraphicFramePr>
          <p:cNvPr id="17" name="Chart 16">
            <a:extLst>
              <a:ext uri="{FF2B5EF4-FFF2-40B4-BE49-F238E27FC236}">
                <a16:creationId xmlns:a16="http://schemas.microsoft.com/office/drawing/2014/main" id="{BBD7E5CD-A963-452F-9846-D7728C0DC039}"/>
              </a:ext>
            </a:extLst>
          </p:cNvPr>
          <p:cNvGraphicFramePr/>
          <p:nvPr/>
        </p:nvGraphicFramePr>
        <p:xfrm>
          <a:off x="2119512" y="3126921"/>
          <a:ext cx="7952975" cy="2941775"/>
        </p:xfrm>
        <a:graphic>
          <a:graphicData uri="http://schemas.openxmlformats.org/drawingml/2006/chart">
            <c:chart xmlns:c="http://schemas.openxmlformats.org/drawingml/2006/chart" xmlns:r="http://schemas.openxmlformats.org/officeDocument/2006/relationships" r:id="rId2"/>
          </a:graphicData>
        </a:graphic>
      </p:graphicFrame>
      <p:grpSp>
        <p:nvGrpSpPr>
          <p:cNvPr id="20" name="Group 19">
            <a:extLst>
              <a:ext uri="{FF2B5EF4-FFF2-40B4-BE49-F238E27FC236}">
                <a16:creationId xmlns:a16="http://schemas.microsoft.com/office/drawing/2014/main" id="{50834BB5-2ECA-4B4D-86F2-C56A663F0F56}"/>
              </a:ext>
            </a:extLst>
          </p:cNvPr>
          <p:cNvGrpSpPr/>
          <p:nvPr/>
        </p:nvGrpSpPr>
        <p:grpSpPr>
          <a:xfrm>
            <a:off x="6547754" y="3943346"/>
            <a:ext cx="1404257" cy="1014559"/>
            <a:chOff x="6490606" y="3869870"/>
            <a:chExt cx="1404257" cy="1014559"/>
          </a:xfrm>
        </p:grpSpPr>
        <p:sp>
          <p:nvSpPr>
            <p:cNvPr id="18" name="TextBox 17">
              <a:extLst>
                <a:ext uri="{FF2B5EF4-FFF2-40B4-BE49-F238E27FC236}">
                  <a16:creationId xmlns:a16="http://schemas.microsoft.com/office/drawing/2014/main" id="{74E66F5A-7040-43F4-96D8-7090EBAC7CB4}"/>
                </a:ext>
              </a:extLst>
            </p:cNvPr>
            <p:cNvSpPr txBox="1"/>
            <p:nvPr/>
          </p:nvSpPr>
          <p:spPr>
            <a:xfrm>
              <a:off x="6490606" y="3869870"/>
              <a:ext cx="1404257" cy="523220"/>
            </a:xfrm>
            <a:prstGeom prst="rect">
              <a:avLst/>
            </a:prstGeom>
            <a:noFill/>
          </p:spPr>
          <p:txBody>
            <a:bodyPr wrap="square" rtlCol="0">
              <a:spAutoFit/>
            </a:bodyPr>
            <a:lstStyle/>
            <a:p>
              <a:pPr algn="ctr"/>
              <a:r>
                <a:rPr lang="en-US" sz="1400" dirty="0">
                  <a:solidFill>
                    <a:srgbClr val="FF0000"/>
                  </a:solidFill>
                </a:rPr>
                <a:t>Bonus Points removed</a:t>
              </a:r>
            </a:p>
          </p:txBody>
        </p:sp>
        <p:sp>
          <p:nvSpPr>
            <p:cNvPr id="19" name="Left Brace 18">
              <a:extLst>
                <a:ext uri="{FF2B5EF4-FFF2-40B4-BE49-F238E27FC236}">
                  <a16:creationId xmlns:a16="http://schemas.microsoft.com/office/drawing/2014/main" id="{0D514FE1-B872-494E-8FB7-FD8D506D2841}"/>
                </a:ext>
              </a:extLst>
            </p:cNvPr>
            <p:cNvSpPr/>
            <p:nvPr/>
          </p:nvSpPr>
          <p:spPr>
            <a:xfrm rot="5400000">
              <a:off x="6927396" y="4039426"/>
              <a:ext cx="547007" cy="11430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6C7FC26F-943E-4946-8A49-46FB9CECBDE6}"/>
              </a:ext>
            </a:extLst>
          </p:cNvPr>
          <p:cNvSpPr/>
          <p:nvPr/>
        </p:nvSpPr>
        <p:spPr>
          <a:xfrm>
            <a:off x="4427278" y="3138613"/>
            <a:ext cx="3107108" cy="923330"/>
          </a:xfrm>
          <a:prstGeom prst="rect">
            <a:avLst/>
          </a:prstGeom>
          <a:noFill/>
        </p:spPr>
        <p:txBody>
          <a:bodyPr wrap="square" lIns="91440" tIns="45720" rIns="91440" bIns="45720">
            <a:spAutoFit/>
          </a:bodyPr>
          <a:lstStyle/>
          <a:p>
            <a:pPr algn="ctr"/>
            <a:r>
              <a:rPr lang="en-US" sz="5400" b="1" cap="none" spc="0" dirty="0">
                <a:ln w="13462">
                  <a:noFill/>
                  <a:prstDash val="solid"/>
                </a:ln>
                <a:solidFill>
                  <a:schemeClr val="accent5">
                    <a:lumMod val="50000"/>
                  </a:schemeClr>
                </a:solidFill>
                <a:effectLst>
                  <a:outerShdw dist="38100" dir="2700000" algn="bl" rotWithShape="0">
                    <a:schemeClr val="accent6">
                      <a:lumMod val="75000"/>
                    </a:schemeClr>
                  </a:outerShdw>
                </a:effectLst>
              </a:rPr>
              <a:t>335 Units</a:t>
            </a:r>
          </a:p>
        </p:txBody>
      </p:sp>
      <p:sp>
        <p:nvSpPr>
          <p:cNvPr id="22" name="TextBox 21">
            <a:extLst>
              <a:ext uri="{FF2B5EF4-FFF2-40B4-BE49-F238E27FC236}">
                <a16:creationId xmlns:a16="http://schemas.microsoft.com/office/drawing/2014/main" id="{38CBC2EC-18E3-4580-AD13-189B72A42695}"/>
              </a:ext>
            </a:extLst>
          </p:cNvPr>
          <p:cNvSpPr txBox="1"/>
          <p:nvPr/>
        </p:nvSpPr>
        <p:spPr>
          <a:xfrm>
            <a:off x="3249386" y="3919802"/>
            <a:ext cx="6155872" cy="338554"/>
          </a:xfrm>
          <a:prstGeom prst="rect">
            <a:avLst/>
          </a:prstGeom>
          <a:noFill/>
        </p:spPr>
        <p:txBody>
          <a:bodyPr wrap="square" rtlCol="0">
            <a:spAutoFit/>
          </a:bodyPr>
          <a:lstStyle/>
          <a:p>
            <a:r>
              <a:rPr lang="en-US" sz="1600" dirty="0">
                <a:solidFill>
                  <a:srgbClr val="002060"/>
                </a:solidFill>
              </a:rPr>
              <a:t>Have been set aside  from 2016 through 2021 to house MAOI residents</a:t>
            </a:r>
          </a:p>
        </p:txBody>
      </p:sp>
    </p:spTree>
    <p:extLst>
      <p:ext uri="{BB962C8B-B14F-4D97-AF65-F5344CB8AC3E}">
        <p14:creationId xmlns:p14="http://schemas.microsoft.com/office/powerpoint/2010/main" val="46799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80">
                                          <p:stCondLst>
                                            <p:cond delay="0"/>
                                          </p:stCondLst>
                                        </p:cTn>
                                        <p:tgtEl>
                                          <p:spTgt spid="20"/>
                                        </p:tgtEl>
                                      </p:cBhvr>
                                    </p:animEffect>
                                    <p:anim calcmode="lin" valueType="num">
                                      <p:cBhvr>
                                        <p:cTn id="1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
                                        </p:tgtEl>
                                      </p:cBhvr>
                                      <p:to x="100000" y="60000"/>
                                    </p:animScale>
                                    <p:animScale>
                                      <p:cBhvr>
                                        <p:cTn id="19" dur="166" decel="50000">
                                          <p:stCondLst>
                                            <p:cond delay="676"/>
                                          </p:stCondLst>
                                        </p:cTn>
                                        <p:tgtEl>
                                          <p:spTgt spid="20"/>
                                        </p:tgtEl>
                                      </p:cBhvr>
                                      <p:to x="100000" y="100000"/>
                                    </p:animScale>
                                    <p:animScale>
                                      <p:cBhvr>
                                        <p:cTn id="20" dur="26">
                                          <p:stCondLst>
                                            <p:cond delay="1312"/>
                                          </p:stCondLst>
                                        </p:cTn>
                                        <p:tgtEl>
                                          <p:spTgt spid="20"/>
                                        </p:tgtEl>
                                      </p:cBhvr>
                                      <p:to x="100000" y="80000"/>
                                    </p:animScale>
                                    <p:animScale>
                                      <p:cBhvr>
                                        <p:cTn id="21" dur="166" decel="50000">
                                          <p:stCondLst>
                                            <p:cond delay="1338"/>
                                          </p:stCondLst>
                                        </p:cTn>
                                        <p:tgtEl>
                                          <p:spTgt spid="20"/>
                                        </p:tgtEl>
                                      </p:cBhvr>
                                      <p:to x="100000" y="100000"/>
                                    </p:animScale>
                                    <p:animScale>
                                      <p:cBhvr>
                                        <p:cTn id="22" dur="26">
                                          <p:stCondLst>
                                            <p:cond delay="1642"/>
                                          </p:stCondLst>
                                        </p:cTn>
                                        <p:tgtEl>
                                          <p:spTgt spid="20"/>
                                        </p:tgtEl>
                                      </p:cBhvr>
                                      <p:to x="100000" y="90000"/>
                                    </p:animScale>
                                    <p:animScale>
                                      <p:cBhvr>
                                        <p:cTn id="23" dur="166" decel="50000">
                                          <p:stCondLst>
                                            <p:cond delay="1668"/>
                                          </p:stCondLst>
                                        </p:cTn>
                                        <p:tgtEl>
                                          <p:spTgt spid="20"/>
                                        </p:tgtEl>
                                      </p:cBhvr>
                                      <p:to x="100000" y="100000"/>
                                    </p:animScale>
                                    <p:animScale>
                                      <p:cBhvr>
                                        <p:cTn id="24" dur="26">
                                          <p:stCondLst>
                                            <p:cond delay="1808"/>
                                          </p:stCondLst>
                                        </p:cTn>
                                        <p:tgtEl>
                                          <p:spTgt spid="20"/>
                                        </p:tgtEl>
                                      </p:cBhvr>
                                      <p:to x="100000" y="95000"/>
                                    </p:animScale>
                                    <p:animScale>
                                      <p:cBhvr>
                                        <p:cTn id="25" dur="166" decel="50000">
                                          <p:stCondLst>
                                            <p:cond delay="1834"/>
                                          </p:stCondLst>
                                        </p:cTn>
                                        <p:tgtEl>
                                          <p:spTgt spid="2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0"/>
                                        <p:tgtEl>
                                          <p:spTgt spid="21"/>
                                        </p:tgtEl>
                                      </p:cBhvr>
                                    </p:animEffect>
                                    <p:anim calcmode="lin" valueType="num">
                                      <p:cBhvr>
                                        <p:cTn id="39" dur="2000" fill="hold"/>
                                        <p:tgtEl>
                                          <p:spTgt spid="21"/>
                                        </p:tgtEl>
                                        <p:attrNameLst>
                                          <p:attrName>ppt_w</p:attrName>
                                        </p:attrNameLst>
                                      </p:cBhvr>
                                      <p:tavLst>
                                        <p:tav tm="0" fmla="#ppt_w*sin(2.5*pi*$)">
                                          <p:val>
                                            <p:fltVal val="0"/>
                                          </p:val>
                                        </p:tav>
                                        <p:tav tm="100000">
                                          <p:val>
                                            <p:fltVal val="1"/>
                                          </p:val>
                                        </p:tav>
                                      </p:tavLst>
                                    </p:anim>
                                    <p:anim calcmode="lin" valueType="num">
                                      <p:cBhvr>
                                        <p:cTn id="40" dur="2000" fill="hold"/>
                                        <p:tgtEl>
                                          <p:spTgt spid="21"/>
                                        </p:tgtEl>
                                        <p:attrNameLst>
                                          <p:attrName>ppt_h</p:attrName>
                                        </p:attrNameLst>
                                      </p:cBhvr>
                                      <p:tavLst>
                                        <p:tav tm="0">
                                          <p:val>
                                            <p:strVal val="#ppt_h"/>
                                          </p:val>
                                        </p:tav>
                                        <p:tav tm="100000">
                                          <p:val>
                                            <p:strVal val="#ppt_h"/>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7" grpId="1">
        <p:bldAsOne/>
      </p:bldGraphic>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A2B0A02-F916-48C1-B6CC-AF5DF49ED3A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22936" t="9847" r="50127" b="6824"/>
          <a:stretch/>
        </p:blipFill>
        <p:spPr>
          <a:xfrm>
            <a:off x="2290354" y="0"/>
            <a:ext cx="8038012" cy="6858000"/>
          </a:xfrm>
        </p:spPr>
      </p:pic>
    </p:spTree>
    <p:extLst>
      <p:ext uri="{BB962C8B-B14F-4D97-AF65-F5344CB8AC3E}">
        <p14:creationId xmlns:p14="http://schemas.microsoft.com/office/powerpoint/2010/main" val="418858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3D27-34E5-45C3-938A-751EA8C8612B}"/>
              </a:ext>
            </a:extLst>
          </p:cNvPr>
          <p:cNvSpPr>
            <a:spLocks noGrp="1"/>
          </p:cNvSpPr>
          <p:nvPr>
            <p:ph type="title"/>
          </p:nvPr>
        </p:nvSpPr>
        <p:spPr/>
        <p:txBody>
          <a:bodyPr/>
          <a:lstStyle/>
          <a:p>
            <a:r>
              <a:rPr lang="en-US" dirty="0"/>
              <a:t>Challenges </a:t>
            </a:r>
          </a:p>
        </p:txBody>
      </p:sp>
      <p:sp>
        <p:nvSpPr>
          <p:cNvPr id="3" name="Text Placeholder 2">
            <a:extLst>
              <a:ext uri="{FF2B5EF4-FFF2-40B4-BE49-F238E27FC236}">
                <a16:creationId xmlns:a16="http://schemas.microsoft.com/office/drawing/2014/main" id="{59C8F6C0-85FE-40D1-A2E6-C382F0140F33}"/>
              </a:ext>
            </a:extLst>
          </p:cNvPr>
          <p:cNvSpPr>
            <a:spLocks noGrp="1"/>
          </p:cNvSpPr>
          <p:nvPr>
            <p:ph type="body" idx="1"/>
          </p:nvPr>
        </p:nvSpPr>
        <p:spPr/>
        <p:txBody>
          <a:bodyPr>
            <a:normAutofit fontScale="77500" lnSpcReduction="20000"/>
          </a:bodyPr>
          <a:lstStyle/>
          <a:p>
            <a:pPr marL="0" indent="0">
              <a:lnSpc>
                <a:spcPct val="100000"/>
              </a:lnSpc>
              <a:spcBef>
                <a:spcPts val="600"/>
              </a:spcBef>
              <a:buNone/>
            </a:pPr>
            <a:endParaRPr lang="en-US" dirty="0"/>
          </a:p>
          <a:p>
            <a:pPr marL="0" indent="0">
              <a:lnSpc>
                <a:spcPct val="100000"/>
              </a:lnSpc>
              <a:spcBef>
                <a:spcPts val="600"/>
              </a:spcBef>
              <a:buNone/>
            </a:pPr>
            <a:r>
              <a:rPr lang="en-US" sz="3300" dirty="0"/>
              <a:t>Willie Mae Berry</a:t>
            </a:r>
          </a:p>
          <a:p>
            <a:pPr marL="0" indent="0">
              <a:lnSpc>
                <a:spcPct val="100000"/>
              </a:lnSpc>
              <a:spcBef>
                <a:spcPts val="600"/>
              </a:spcBef>
              <a:buNone/>
            </a:pPr>
            <a:r>
              <a:rPr lang="en-US" sz="2100" i="1" dirty="0">
                <a:solidFill>
                  <a:schemeClr val="accent1">
                    <a:lumMod val="50000"/>
                  </a:schemeClr>
                </a:solidFill>
              </a:rPr>
              <a:t>Case Manager Supervisor</a:t>
            </a:r>
          </a:p>
          <a:p>
            <a:pPr marL="0" indent="0">
              <a:lnSpc>
                <a:spcPct val="150000"/>
              </a:lnSpc>
              <a:spcBef>
                <a:spcPts val="600"/>
              </a:spcBef>
              <a:buNone/>
            </a:pPr>
            <a:r>
              <a:rPr lang="en-US" sz="2400" i="1" dirty="0"/>
              <a:t>		</a:t>
            </a:r>
          </a:p>
          <a:p>
            <a:endParaRPr lang="en-US" dirty="0"/>
          </a:p>
        </p:txBody>
      </p:sp>
      <p:pic>
        <p:nvPicPr>
          <p:cNvPr id="4" name="Picture 3">
            <a:extLst>
              <a:ext uri="{FF2B5EF4-FFF2-40B4-BE49-F238E27FC236}">
                <a16:creationId xmlns:a16="http://schemas.microsoft.com/office/drawing/2014/main" id="{1FABBE00-F914-44CE-ABE6-0C52BF06F25E}"/>
              </a:ext>
            </a:extLst>
          </p:cNvPr>
          <p:cNvPicPr>
            <a:picLocks noChangeAspect="1"/>
          </p:cNvPicPr>
          <p:nvPr/>
        </p:nvPicPr>
        <p:blipFill>
          <a:blip r:embed="rId2"/>
          <a:stretch>
            <a:fillRect/>
          </a:stretch>
        </p:blipFill>
        <p:spPr>
          <a:xfrm>
            <a:off x="4099188" y="4510335"/>
            <a:ext cx="2645893" cy="1487553"/>
          </a:xfrm>
          <a:prstGeom prst="rect">
            <a:avLst/>
          </a:prstGeom>
        </p:spPr>
      </p:pic>
    </p:spTree>
    <p:extLst>
      <p:ext uri="{BB962C8B-B14F-4D97-AF65-F5344CB8AC3E}">
        <p14:creationId xmlns:p14="http://schemas.microsoft.com/office/powerpoint/2010/main" val="4239397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A87C-8063-4517-BA7A-F697AABDF4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415B29-9114-41F8-AF88-113859AC786B}"/>
              </a:ext>
            </a:extLst>
          </p:cNvPr>
          <p:cNvSpPr>
            <a:spLocks noGrp="1"/>
          </p:cNvSpPr>
          <p:nvPr>
            <p:ph sz="quarter" idx="13"/>
          </p:nvPr>
        </p:nvSpPr>
        <p:spPr/>
        <p:txBody>
          <a:bodyPr/>
          <a:lstStyle/>
          <a:p>
            <a:endParaRPr lang="en-US"/>
          </a:p>
        </p:txBody>
      </p:sp>
      <p:graphicFrame>
        <p:nvGraphicFramePr>
          <p:cNvPr id="4" name="Object 3">
            <a:hlinkClick r:id="" action="ppaction://ole?verb=0"/>
            <a:extLst>
              <a:ext uri="{FF2B5EF4-FFF2-40B4-BE49-F238E27FC236}">
                <a16:creationId xmlns:a16="http://schemas.microsoft.com/office/drawing/2014/main" id="{F45856C4-ABB4-41B6-8817-49F2214C74DA}"/>
              </a:ext>
            </a:extLst>
          </p:cNvPr>
          <p:cNvGraphicFramePr>
            <a:graphicFrameLocks noChangeAspect="1"/>
          </p:cNvGraphicFramePr>
          <p:nvPr>
            <p:extLst>
              <p:ext uri="{D42A27DB-BD31-4B8C-83A1-F6EECF244321}">
                <p14:modId xmlns:p14="http://schemas.microsoft.com/office/powerpoint/2010/main" val="1919336895"/>
              </p:ext>
            </p:extLst>
          </p:nvPr>
        </p:nvGraphicFramePr>
        <p:xfrm>
          <a:off x="0" y="-524156"/>
          <a:ext cx="12191999" cy="7382156"/>
        </p:xfrm>
        <a:graphic>
          <a:graphicData uri="http://schemas.openxmlformats.org/presentationml/2006/ole">
            <mc:AlternateContent xmlns:mc="http://schemas.openxmlformats.org/markup-compatibility/2006">
              <mc:Choice xmlns:v="urn:schemas-microsoft-com:vml" Requires="v">
                <p:oleObj spid="_x0000_s1043" name="Presentation" r:id="rId3" imgW="6350040" imgH="3571920" progId="PowerPoint.Show.12">
                  <p:embed/>
                </p:oleObj>
              </mc:Choice>
              <mc:Fallback>
                <p:oleObj name="Presentation" r:id="rId3" imgW="6350040" imgH="3571920" progId="PowerPoint.Show.12">
                  <p:embed/>
                  <p:pic>
                    <p:nvPicPr>
                      <p:cNvPr id="0" name=""/>
                      <p:cNvPicPr/>
                      <p:nvPr/>
                    </p:nvPicPr>
                    <p:blipFill>
                      <a:blip r:embed="rId4"/>
                      <a:stretch>
                        <a:fillRect/>
                      </a:stretch>
                    </p:blipFill>
                    <p:spPr>
                      <a:xfrm>
                        <a:off x="0" y="-524156"/>
                        <a:ext cx="12191999" cy="7382156"/>
                      </a:xfrm>
                      <a:prstGeom prst="rect">
                        <a:avLst/>
                      </a:prstGeom>
                    </p:spPr>
                  </p:pic>
                </p:oleObj>
              </mc:Fallback>
            </mc:AlternateContent>
          </a:graphicData>
        </a:graphic>
      </p:graphicFrame>
    </p:spTree>
    <p:extLst>
      <p:ext uri="{BB962C8B-B14F-4D97-AF65-F5344CB8AC3E}">
        <p14:creationId xmlns:p14="http://schemas.microsoft.com/office/powerpoint/2010/main" val="100469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1939-C69A-4971-9E79-395EC46D2B07}"/>
              </a:ext>
            </a:extLst>
          </p:cNvPr>
          <p:cNvSpPr>
            <a:spLocks noGrp="1"/>
          </p:cNvSpPr>
          <p:nvPr>
            <p:ph type="title"/>
          </p:nvPr>
        </p:nvSpPr>
        <p:spPr>
          <a:xfrm>
            <a:off x="838200" y="216841"/>
            <a:ext cx="10515600" cy="1325563"/>
          </a:xfrm>
        </p:spPr>
        <p:txBody>
          <a:bodyPr/>
          <a:lstStyle/>
          <a:p>
            <a:r>
              <a:rPr lang="en-US" dirty="0"/>
              <a:t>Panelist</a:t>
            </a:r>
          </a:p>
        </p:txBody>
      </p:sp>
      <p:sp>
        <p:nvSpPr>
          <p:cNvPr id="3" name="Content Placeholder 2">
            <a:extLst>
              <a:ext uri="{FF2B5EF4-FFF2-40B4-BE49-F238E27FC236}">
                <a16:creationId xmlns:a16="http://schemas.microsoft.com/office/drawing/2014/main" id="{565407E1-1D47-4D74-A30F-6E41312A3DDC}"/>
              </a:ext>
            </a:extLst>
          </p:cNvPr>
          <p:cNvSpPr>
            <a:spLocks noGrp="1"/>
          </p:cNvSpPr>
          <p:nvPr>
            <p:ph idx="1"/>
          </p:nvPr>
        </p:nvSpPr>
        <p:spPr>
          <a:xfrm>
            <a:off x="838200" y="1690688"/>
            <a:ext cx="10515600" cy="4351338"/>
          </a:xfrm>
        </p:spPr>
        <p:txBody>
          <a:bodyPr numCol="3">
            <a:normAutofit/>
          </a:bodyPr>
          <a:lstStyle/>
          <a:p>
            <a:pPr marL="0" indent="0">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r>
              <a:rPr lang="en-US" dirty="0"/>
              <a:t>Willie Mae Berry</a:t>
            </a:r>
          </a:p>
          <a:p>
            <a:pPr marL="0" indent="0">
              <a:lnSpc>
                <a:spcPct val="100000"/>
              </a:lnSpc>
              <a:spcBef>
                <a:spcPts val="600"/>
              </a:spcBef>
              <a:buNone/>
            </a:pPr>
            <a:r>
              <a:rPr lang="en-US" sz="2000" i="1" dirty="0">
                <a:solidFill>
                  <a:schemeClr val="accent1">
                    <a:lumMod val="50000"/>
                  </a:schemeClr>
                </a:solidFill>
              </a:rPr>
              <a:t>Case Manager Supervisor</a:t>
            </a:r>
          </a:p>
          <a:p>
            <a:pPr marL="0" indent="0">
              <a:lnSpc>
                <a:spcPct val="150000"/>
              </a:lnSpc>
              <a:spcBef>
                <a:spcPts val="600"/>
              </a:spcBef>
              <a:buNone/>
            </a:pPr>
            <a:r>
              <a:rPr lang="en-US" sz="2000" i="1" dirty="0"/>
              <a:t>		</a:t>
            </a:r>
          </a:p>
          <a:p>
            <a:pPr marL="0" indent="0">
              <a:buNone/>
            </a:pPr>
            <a:endParaRPr lang="en-US" sz="2000" i="1" dirty="0"/>
          </a:p>
          <a:p>
            <a:pPr marL="0" indent="0">
              <a:buNone/>
            </a:pPr>
            <a:endParaRPr lang="en-US" sz="2000" i="1" dirty="0"/>
          </a:p>
          <a:p>
            <a:pPr marL="0" indent="0">
              <a:lnSpc>
                <a:spcPct val="50000"/>
              </a:lnSpc>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lnSpc>
                <a:spcPct val="50000"/>
              </a:lnSpc>
              <a:buNone/>
            </a:pPr>
            <a:endParaRPr lang="en-US" dirty="0"/>
          </a:p>
          <a:p>
            <a:pPr marL="0" indent="0">
              <a:lnSpc>
                <a:spcPct val="50000"/>
              </a:lnSpc>
              <a:buNone/>
            </a:pPr>
            <a:r>
              <a:rPr lang="en-US" dirty="0"/>
              <a:t>Dr. Tammy Shaffer</a:t>
            </a:r>
          </a:p>
          <a:p>
            <a:pPr marL="0" indent="0">
              <a:lnSpc>
                <a:spcPct val="50000"/>
              </a:lnSpc>
              <a:buNone/>
            </a:pPr>
            <a:r>
              <a:rPr lang="en-US" sz="2000" dirty="0"/>
              <a:t> </a:t>
            </a:r>
            <a:r>
              <a:rPr lang="en-US" sz="2000" i="1" dirty="0">
                <a:solidFill>
                  <a:schemeClr val="accent1">
                    <a:lumMod val="50000"/>
                  </a:schemeClr>
                </a:solidFill>
              </a:rPr>
              <a:t>Program Administrator</a:t>
            </a:r>
          </a:p>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lnSpc>
                <a:spcPct val="50000"/>
              </a:lnSpc>
              <a:buNone/>
            </a:pPr>
            <a:endParaRPr lang="en-US" dirty="0"/>
          </a:p>
          <a:p>
            <a:pPr marL="0" indent="0">
              <a:lnSpc>
                <a:spcPct val="50000"/>
              </a:lnSpc>
              <a:buNone/>
            </a:pPr>
            <a:endParaRPr lang="en-US" dirty="0"/>
          </a:p>
          <a:p>
            <a:pPr marL="0" indent="0">
              <a:lnSpc>
                <a:spcPct val="50000"/>
              </a:lnSpc>
              <a:buNone/>
            </a:pPr>
            <a:r>
              <a:rPr lang="en-US" dirty="0"/>
              <a:t>Brandon Morey</a:t>
            </a:r>
          </a:p>
          <a:p>
            <a:pPr marL="0" indent="0">
              <a:lnSpc>
                <a:spcPct val="50000"/>
              </a:lnSpc>
              <a:buNone/>
            </a:pPr>
            <a:r>
              <a:rPr lang="en-US" sz="2000" i="1" dirty="0">
                <a:solidFill>
                  <a:schemeClr val="accent1">
                    <a:lumMod val="50000"/>
                  </a:schemeClr>
                </a:solidFill>
              </a:rPr>
              <a:t>AVP of Tax Credits</a:t>
            </a:r>
          </a:p>
          <a:p>
            <a:pPr marL="0" indent="0">
              <a:buNone/>
            </a:pPr>
            <a:endParaRPr lang="en-US" sz="2000" i="1" dirty="0"/>
          </a:p>
          <a:p>
            <a:pPr marL="0" indent="0">
              <a:buNone/>
            </a:pPr>
            <a:endParaRPr lang="en-US" sz="2000" i="1" dirty="0"/>
          </a:p>
        </p:txBody>
      </p:sp>
      <p:pic>
        <p:nvPicPr>
          <p:cNvPr id="11" name="Picture 10" descr="Text, logo&#10;&#10;Description automatically generated with medium confidence">
            <a:extLst>
              <a:ext uri="{FF2B5EF4-FFF2-40B4-BE49-F238E27FC236}">
                <a16:creationId xmlns:a16="http://schemas.microsoft.com/office/drawing/2014/main" id="{9FD18F32-5FE6-4FCF-A81D-C241E9017F5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705" y="2755975"/>
            <a:ext cx="2646872" cy="1488865"/>
          </a:xfrm>
          <a:prstGeom prst="rect">
            <a:avLst/>
          </a:prstGeom>
        </p:spPr>
      </p:pic>
      <p:pic>
        <p:nvPicPr>
          <p:cNvPr id="13" name="Picture 12" descr="Logo&#10;&#10;Description automatically generated">
            <a:extLst>
              <a:ext uri="{FF2B5EF4-FFF2-40B4-BE49-F238E27FC236}">
                <a16:creationId xmlns:a16="http://schemas.microsoft.com/office/drawing/2014/main" id="{77B928FE-6671-44E5-BF00-3A17CD35D652}"/>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10769"/>
          <a:stretch/>
        </p:blipFill>
        <p:spPr>
          <a:xfrm>
            <a:off x="4035978" y="3075317"/>
            <a:ext cx="2916912" cy="1057385"/>
          </a:xfrm>
          <a:prstGeom prst="rect">
            <a:avLst/>
          </a:prstGeom>
        </p:spPr>
      </p:pic>
      <p:pic>
        <p:nvPicPr>
          <p:cNvPr id="15" name="Picture 14" descr="Logo, icon&#10;&#10;Description automatically generated">
            <a:extLst>
              <a:ext uri="{FF2B5EF4-FFF2-40B4-BE49-F238E27FC236}">
                <a16:creationId xmlns:a16="http://schemas.microsoft.com/office/drawing/2014/main" id="{7CF6F8E7-D8D0-4585-B507-30CB9A5FF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987" y="2652820"/>
            <a:ext cx="2438421" cy="1741729"/>
          </a:xfrm>
          <a:prstGeom prst="rect">
            <a:avLst/>
          </a:prstGeom>
        </p:spPr>
      </p:pic>
    </p:spTree>
    <p:extLst>
      <p:ext uri="{BB962C8B-B14F-4D97-AF65-F5344CB8AC3E}">
        <p14:creationId xmlns:p14="http://schemas.microsoft.com/office/powerpoint/2010/main" val="1040794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6" end="16"/>
                                            </p:txEl>
                                          </p:spTgt>
                                        </p:tgtEl>
                                        <p:attrNameLst>
                                          <p:attrName>style.visibility</p:attrName>
                                        </p:attrNameLst>
                                      </p:cBhvr>
                                      <p:to>
                                        <p:strVal val="visible"/>
                                      </p:to>
                                    </p:set>
                                    <p:animEffect transition="in" filter="fade">
                                      <p:cBhvr>
                                        <p:cTn id="21" dur="500"/>
                                        <p:tgtEl>
                                          <p:spTgt spid="3">
                                            <p:txEl>
                                              <p:pRg st="16" end="1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7" end="17"/>
                                            </p:txEl>
                                          </p:spTgt>
                                        </p:tgtEl>
                                        <p:attrNameLst>
                                          <p:attrName>style.visibility</p:attrName>
                                        </p:attrNameLst>
                                      </p:cBhvr>
                                      <p:to>
                                        <p:strVal val="visible"/>
                                      </p:to>
                                    </p:set>
                                    <p:animEffect transition="in" filter="fade">
                                      <p:cBhvr>
                                        <p:cTn id="24" dur="500"/>
                                        <p:tgtEl>
                                          <p:spTgt spid="3">
                                            <p:txEl>
                                              <p:pRg st="17" end="1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27" end="27"/>
                                            </p:txEl>
                                          </p:spTgt>
                                        </p:tgtEl>
                                        <p:attrNameLst>
                                          <p:attrName>style.visibility</p:attrName>
                                        </p:attrNameLst>
                                      </p:cBhvr>
                                      <p:to>
                                        <p:strVal val="visible"/>
                                      </p:to>
                                    </p:set>
                                    <p:animEffect transition="in" filter="fade">
                                      <p:cBhvr>
                                        <p:cTn id="32" dur="500"/>
                                        <p:tgtEl>
                                          <p:spTgt spid="3">
                                            <p:txEl>
                                              <p:pRg st="27" end="2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28" end="28"/>
                                            </p:txEl>
                                          </p:spTgt>
                                        </p:tgtEl>
                                        <p:attrNameLst>
                                          <p:attrName>style.visibility</p:attrName>
                                        </p:attrNameLst>
                                      </p:cBhvr>
                                      <p:to>
                                        <p:strVal val="visible"/>
                                      </p:to>
                                    </p:set>
                                    <p:animEffect transition="in" filter="fade">
                                      <p:cBhvr>
                                        <p:cTn id="35" dur="500"/>
                                        <p:tgtEl>
                                          <p:spTgt spid="3">
                                            <p:txEl>
                                              <p:pRg st="28" end="2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FFC6-D406-410E-A2CA-58A109375CEA}"/>
              </a:ext>
            </a:extLst>
          </p:cNvPr>
          <p:cNvSpPr>
            <a:spLocks noGrp="1"/>
          </p:cNvSpPr>
          <p:nvPr>
            <p:ph type="title"/>
          </p:nvPr>
        </p:nvSpPr>
        <p:spPr/>
        <p:txBody>
          <a:bodyPr/>
          <a:lstStyle/>
          <a:p>
            <a:r>
              <a:rPr lang="en-US" dirty="0"/>
              <a:t>House Bill 1563</a:t>
            </a:r>
          </a:p>
        </p:txBody>
      </p:sp>
      <p:sp>
        <p:nvSpPr>
          <p:cNvPr id="3" name="Content Placeholder 2">
            <a:extLst>
              <a:ext uri="{FF2B5EF4-FFF2-40B4-BE49-F238E27FC236}">
                <a16:creationId xmlns:a16="http://schemas.microsoft.com/office/drawing/2014/main" id="{AA1CDB12-9FBD-4F46-B763-5DC93D3128BD}"/>
              </a:ext>
            </a:extLst>
          </p:cNvPr>
          <p:cNvSpPr>
            <a:spLocks noGrp="1"/>
          </p:cNvSpPr>
          <p:nvPr>
            <p:ph idx="1"/>
          </p:nvPr>
        </p:nvSpPr>
        <p:spPr>
          <a:xfrm>
            <a:off x="838200" y="1900453"/>
            <a:ext cx="10515600" cy="3885755"/>
          </a:xfrm>
        </p:spPr>
        <p:txBody>
          <a:bodyPr>
            <a:normAutofit lnSpcReduction="10000"/>
          </a:bodyPr>
          <a:lstStyle/>
          <a:p>
            <a:pPr marL="0" indent="0">
              <a:buNone/>
            </a:pPr>
            <a:r>
              <a:rPr lang="en-US" dirty="0"/>
              <a:t>Passed in 2015</a:t>
            </a:r>
          </a:p>
          <a:p>
            <a:pPr marL="0" indent="0">
              <a:buNone/>
            </a:pPr>
            <a:r>
              <a:rPr lang="en-US" sz="3600" dirty="0"/>
              <a:t>Funds were appropriated to target:</a:t>
            </a:r>
          </a:p>
          <a:p>
            <a:pPr marL="0" indent="0" algn="ctr">
              <a:buNone/>
            </a:pPr>
            <a:r>
              <a:rPr lang="en-US" sz="3600" dirty="0"/>
              <a:t> </a:t>
            </a:r>
          </a:p>
          <a:p>
            <a:pPr marL="0" indent="0" algn="ctr">
              <a:buNone/>
            </a:pPr>
            <a:r>
              <a:rPr lang="en-US" sz="3600" dirty="0"/>
              <a:t>Individuals with </a:t>
            </a:r>
            <a:r>
              <a:rPr lang="en-US" sz="3600" b="1" dirty="0"/>
              <a:t>Disabilities (Mental)  </a:t>
            </a:r>
          </a:p>
          <a:p>
            <a:pPr marL="0" indent="0" algn="ctr">
              <a:buNone/>
            </a:pPr>
            <a:r>
              <a:rPr lang="en-US" sz="3600" b="1" dirty="0">
                <a:latin typeface="Arial Black" panose="020B0A04020102020204" pitchFamily="34" charset="0"/>
              </a:rPr>
              <a:t>OR </a:t>
            </a:r>
          </a:p>
          <a:p>
            <a:pPr marL="0" indent="0" algn="ctr">
              <a:buNone/>
            </a:pPr>
            <a:r>
              <a:rPr lang="en-US" sz="3600" dirty="0"/>
              <a:t>Individuals with </a:t>
            </a:r>
            <a:r>
              <a:rPr lang="en-US" sz="3600" b="1" dirty="0"/>
              <a:t>Serious Mental Illnesses</a:t>
            </a:r>
          </a:p>
          <a:p>
            <a:pPr marL="0" indent="0" algn="ctr">
              <a:buNone/>
            </a:pPr>
            <a:r>
              <a:rPr lang="en-US" sz="3600" b="1" dirty="0">
                <a:latin typeface="Arial Black" panose="020B0A04020102020204" pitchFamily="34" charset="0"/>
              </a:rPr>
              <a:t> </a:t>
            </a:r>
            <a:endParaRPr lang="en-US" sz="3600" b="1" u="sng" dirty="0">
              <a:solidFill>
                <a:schemeClr val="accent1">
                  <a:lumMod val="50000"/>
                </a:schemeClr>
              </a:solidFill>
              <a:latin typeface="Arial Black" panose="020B0A04020102020204" pitchFamily="34" charset="0"/>
            </a:endParaRPr>
          </a:p>
          <a:p>
            <a:pPr marL="0" indent="0">
              <a:buNone/>
            </a:pPr>
            <a:endParaRPr lang="en-US" u="sng" dirty="0">
              <a:solidFill>
                <a:schemeClr val="accent1">
                  <a:lumMod val="50000"/>
                </a:schemeClr>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6707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26" presetClass="emph" presetSubtype="0" repeatCount="indefinite" fill="hold" nodeType="afterEffect">
                                  <p:stCondLst>
                                    <p:cond delay="0"/>
                                  </p:stCondLst>
                                  <p:childTnLst>
                                    <p:animEffect transition="out" filter="fade">
                                      <p:cBhvr>
                                        <p:cTn id="25" dur="1000" tmFilter="0, 0; .2, .5; .8, .5; 1, 0"/>
                                        <p:tgtEl>
                                          <p:spTgt spid="3">
                                            <p:txEl>
                                              <p:pRg st="4" end="4"/>
                                            </p:txEl>
                                          </p:spTgt>
                                        </p:tgtEl>
                                      </p:cBhvr>
                                    </p:animEffect>
                                    <p:animScale>
                                      <p:cBhvr>
                                        <p:cTn id="26" dur="50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CD2E-F8EC-49F8-8250-B03B64D7888A}"/>
              </a:ext>
            </a:extLst>
          </p:cNvPr>
          <p:cNvSpPr>
            <a:spLocks noGrp="1"/>
          </p:cNvSpPr>
          <p:nvPr>
            <p:ph type="title"/>
          </p:nvPr>
        </p:nvSpPr>
        <p:spPr/>
        <p:txBody>
          <a:bodyPr/>
          <a:lstStyle/>
          <a:p>
            <a:r>
              <a:rPr lang="en-US" dirty="0"/>
              <a:t>House Bill 1563, Section 4 (1)</a:t>
            </a:r>
          </a:p>
        </p:txBody>
      </p:sp>
      <p:sp>
        <p:nvSpPr>
          <p:cNvPr id="3" name="Content Placeholder 2">
            <a:extLst>
              <a:ext uri="{FF2B5EF4-FFF2-40B4-BE49-F238E27FC236}">
                <a16:creationId xmlns:a16="http://schemas.microsoft.com/office/drawing/2014/main" id="{36D738D8-B23B-4FFF-993C-58503931F567}"/>
              </a:ext>
            </a:extLst>
          </p:cNvPr>
          <p:cNvSpPr>
            <a:spLocks noGrp="1"/>
          </p:cNvSpPr>
          <p:nvPr>
            <p:ph idx="1"/>
          </p:nvPr>
        </p:nvSpPr>
        <p:spPr/>
        <p:txBody>
          <a:bodyPr/>
          <a:lstStyle/>
          <a:p>
            <a:r>
              <a:rPr lang="en-US" dirty="0"/>
              <a:t>Must meet one (1) of three (3) criteria:</a:t>
            </a:r>
          </a:p>
          <a:p>
            <a:pPr marL="457200" lvl="1" indent="0">
              <a:buNone/>
            </a:pPr>
            <a:endParaRPr lang="en-US" b="1" u="sng" dirty="0"/>
          </a:p>
          <a:p>
            <a:pPr marL="457200" lvl="1" indent="0">
              <a:buNone/>
            </a:pPr>
            <a:r>
              <a:rPr lang="en-US" sz="2800" b="1" u="sng" dirty="0"/>
              <a:t>Criteria 1</a:t>
            </a:r>
          </a:p>
          <a:p>
            <a:pPr marL="457200" lvl="1" indent="0">
              <a:buNone/>
            </a:pPr>
            <a:r>
              <a:rPr lang="en-US" dirty="0"/>
              <a:t>Individual is being discharged from:</a:t>
            </a:r>
          </a:p>
          <a:p>
            <a:pPr lvl="2"/>
            <a:r>
              <a:rPr lang="en-US" dirty="0"/>
              <a:t>*State psychiatric hospital, or</a:t>
            </a:r>
          </a:p>
          <a:p>
            <a:pPr lvl="2"/>
            <a:r>
              <a:rPr lang="en-US" dirty="0"/>
              <a:t>Nursing facility, or</a:t>
            </a:r>
          </a:p>
          <a:p>
            <a:pPr lvl="2"/>
            <a:r>
              <a:rPr lang="en-US" dirty="0"/>
              <a:t>*Intermediate Care Facility (</a:t>
            </a:r>
            <a:r>
              <a:rPr lang="en-US" i="1" dirty="0"/>
              <a:t>for individuals with intellectual disabilities)</a:t>
            </a:r>
          </a:p>
          <a:p>
            <a:pPr marL="457200" lvl="1" indent="0">
              <a:buNone/>
            </a:pPr>
            <a:endParaRPr lang="en-US" dirty="0"/>
          </a:p>
          <a:p>
            <a:pPr marL="457200" lvl="1" indent="0">
              <a:buNone/>
            </a:pPr>
            <a:r>
              <a:rPr lang="en-US" dirty="0"/>
              <a:t>*Individual had to have stayed </a:t>
            </a:r>
            <a:r>
              <a:rPr lang="en-US" u="sng" dirty="0"/>
              <a:t>more than 90 days </a:t>
            </a:r>
          </a:p>
        </p:txBody>
      </p:sp>
    </p:spTree>
    <p:extLst>
      <p:ext uri="{BB962C8B-B14F-4D97-AF65-F5344CB8AC3E}">
        <p14:creationId xmlns:p14="http://schemas.microsoft.com/office/powerpoint/2010/main" val="42412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xEl>
                                              <p:pRg st="2" end="2"/>
                                            </p:txEl>
                                          </p:spTgt>
                                        </p:tgtEl>
                                      </p:cBhvr>
                                    </p:animEffect>
                                    <p:set>
                                      <p:cBhvr>
                                        <p:cTn id="37" dur="1" fill="hold">
                                          <p:stCondLst>
                                            <p:cond delay="499"/>
                                          </p:stCondLst>
                                        </p:cTn>
                                        <p:tgtEl>
                                          <p:spTgt spid="3">
                                            <p:txEl>
                                              <p:pRg st="2" end="2"/>
                                            </p:txEl>
                                          </p:spTgt>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
                                            <p:txEl>
                                              <p:pRg st="3" end="3"/>
                                            </p:txEl>
                                          </p:spTgt>
                                        </p:tgtEl>
                                      </p:cBhvr>
                                    </p:animEffect>
                                    <p:set>
                                      <p:cBhvr>
                                        <p:cTn id="40" dur="1" fill="hold">
                                          <p:stCondLst>
                                            <p:cond delay="499"/>
                                          </p:stCondLst>
                                        </p:cTn>
                                        <p:tgtEl>
                                          <p:spTgt spid="3">
                                            <p:txEl>
                                              <p:pRg st="3" end="3"/>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
                                            <p:txEl>
                                              <p:pRg st="4" end="4"/>
                                            </p:txEl>
                                          </p:spTgt>
                                        </p:tgtEl>
                                      </p:cBhvr>
                                    </p:animEffect>
                                    <p:set>
                                      <p:cBhvr>
                                        <p:cTn id="43" dur="1" fill="hold">
                                          <p:stCondLst>
                                            <p:cond delay="499"/>
                                          </p:stCondLst>
                                        </p:cTn>
                                        <p:tgtEl>
                                          <p:spTgt spid="3">
                                            <p:txEl>
                                              <p:pRg st="4" end="4"/>
                                            </p:txEl>
                                          </p:spTgt>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xEl>
                                              <p:pRg st="5" end="5"/>
                                            </p:txEl>
                                          </p:spTgt>
                                        </p:tgtEl>
                                      </p:cBhvr>
                                    </p:animEffect>
                                    <p:set>
                                      <p:cBhvr>
                                        <p:cTn id="46" dur="1" fill="hold">
                                          <p:stCondLst>
                                            <p:cond delay="499"/>
                                          </p:stCondLst>
                                        </p:cTn>
                                        <p:tgtEl>
                                          <p:spTgt spid="3">
                                            <p:txEl>
                                              <p:pRg st="5" end="5"/>
                                            </p:txEl>
                                          </p:spTgt>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
                                            <p:txEl>
                                              <p:pRg st="6" end="6"/>
                                            </p:txEl>
                                          </p:spTgt>
                                        </p:tgtEl>
                                      </p:cBhvr>
                                    </p:animEffect>
                                    <p:set>
                                      <p:cBhvr>
                                        <p:cTn id="49" dur="1" fill="hold">
                                          <p:stCondLst>
                                            <p:cond delay="499"/>
                                          </p:stCondLst>
                                        </p:cTn>
                                        <p:tgtEl>
                                          <p:spTgt spid="3">
                                            <p:txEl>
                                              <p:pRg st="6" end="6"/>
                                            </p:txEl>
                                          </p:spTgt>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
                                            <p:txEl>
                                              <p:pRg st="8" end="8"/>
                                            </p:txEl>
                                          </p:spTgt>
                                        </p:tgtEl>
                                      </p:cBhvr>
                                    </p:animEffect>
                                    <p:set>
                                      <p:cBhvr>
                                        <p:cTn id="52"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CD2E-F8EC-49F8-8250-B03B64D7888A}"/>
              </a:ext>
            </a:extLst>
          </p:cNvPr>
          <p:cNvSpPr>
            <a:spLocks noGrp="1"/>
          </p:cNvSpPr>
          <p:nvPr>
            <p:ph type="title"/>
          </p:nvPr>
        </p:nvSpPr>
        <p:spPr/>
        <p:txBody>
          <a:bodyPr/>
          <a:lstStyle/>
          <a:p>
            <a:r>
              <a:rPr lang="en-US" dirty="0"/>
              <a:t>House Bill 1563, Section 4 (1)</a:t>
            </a:r>
          </a:p>
        </p:txBody>
      </p:sp>
      <p:sp>
        <p:nvSpPr>
          <p:cNvPr id="3" name="Content Placeholder 2">
            <a:extLst>
              <a:ext uri="{FF2B5EF4-FFF2-40B4-BE49-F238E27FC236}">
                <a16:creationId xmlns:a16="http://schemas.microsoft.com/office/drawing/2014/main" id="{36D738D8-B23B-4FFF-993C-58503931F567}"/>
              </a:ext>
            </a:extLst>
          </p:cNvPr>
          <p:cNvSpPr>
            <a:spLocks noGrp="1"/>
          </p:cNvSpPr>
          <p:nvPr>
            <p:ph idx="1"/>
          </p:nvPr>
        </p:nvSpPr>
        <p:spPr>
          <a:xfrm>
            <a:off x="838200" y="1875052"/>
            <a:ext cx="10515600" cy="4487327"/>
          </a:xfrm>
        </p:spPr>
        <p:txBody>
          <a:bodyPr>
            <a:normAutofit lnSpcReduction="10000"/>
          </a:bodyPr>
          <a:lstStyle/>
          <a:p>
            <a:r>
              <a:rPr lang="en-US" dirty="0"/>
              <a:t>Must meet one (1) of three (3) criteria:</a:t>
            </a:r>
          </a:p>
          <a:p>
            <a:pPr marL="457200" lvl="1" indent="0">
              <a:buNone/>
            </a:pPr>
            <a:endParaRPr lang="en-US" b="1" u="sng" dirty="0"/>
          </a:p>
          <a:p>
            <a:pPr marL="457200" lvl="1" indent="0">
              <a:buNone/>
            </a:pPr>
            <a:r>
              <a:rPr lang="en-US" sz="2800" b="1" u="sng" dirty="0"/>
              <a:t>Criteria 2</a:t>
            </a:r>
          </a:p>
          <a:p>
            <a:pPr marL="457200" lvl="1" indent="0">
              <a:buNone/>
            </a:pPr>
            <a:r>
              <a:rPr lang="en-US" dirty="0"/>
              <a:t>Individual has been discharged from a State Psychiatric Hospital within the last </a:t>
            </a:r>
            <a:r>
              <a:rPr lang="en-US" u="sng" dirty="0"/>
              <a:t>two (2) years</a:t>
            </a:r>
            <a:r>
              <a:rPr lang="en-US" dirty="0"/>
              <a:t> </a:t>
            </a:r>
            <a:r>
              <a:rPr lang="en-US" b="1" dirty="0"/>
              <a:t>AND:</a:t>
            </a:r>
          </a:p>
          <a:p>
            <a:pPr marL="1371600" lvl="2" indent="-457200">
              <a:buFont typeface="+mj-lt"/>
              <a:buAutoNum type="alphaUcPeriod"/>
            </a:pPr>
            <a:r>
              <a:rPr lang="en-US" dirty="0"/>
              <a:t>Had multiple hospital visits in the last year due to mental illness; or</a:t>
            </a:r>
          </a:p>
          <a:p>
            <a:pPr marL="1371600" lvl="2" indent="-457200">
              <a:buFont typeface="+mj-lt"/>
              <a:buAutoNum type="alphaUcPeriod"/>
            </a:pPr>
            <a:endParaRPr lang="en-US" dirty="0"/>
          </a:p>
          <a:p>
            <a:pPr marL="1371600" lvl="2" indent="-457200">
              <a:buFont typeface="+mj-lt"/>
              <a:buAutoNum type="alphaUcPeriod"/>
            </a:pPr>
            <a:r>
              <a:rPr lang="en-US" dirty="0"/>
              <a:t>Are known to the mental health or state housing agency to have been arrested or incarcerated in the last year due to conduct related to mental illness; or</a:t>
            </a:r>
          </a:p>
          <a:p>
            <a:pPr marL="1371600" lvl="2" indent="-457200">
              <a:buFont typeface="+mj-lt"/>
              <a:buAutoNum type="alphaUcPeriod"/>
            </a:pPr>
            <a:endParaRPr lang="en-US" dirty="0"/>
          </a:p>
          <a:p>
            <a:pPr marL="1371600" lvl="2" indent="-457200">
              <a:buFont typeface="+mj-lt"/>
              <a:buAutoNum type="alphaUcPeriod"/>
            </a:pPr>
            <a:r>
              <a:rPr lang="en-US" dirty="0"/>
              <a:t>Are known to the mental health or state housing agency to have been homeless for one full year or have had four (4) or more episodes of homelessness in the last three (3) years.</a:t>
            </a:r>
          </a:p>
        </p:txBody>
      </p:sp>
    </p:spTree>
    <p:extLst>
      <p:ext uri="{BB962C8B-B14F-4D97-AF65-F5344CB8AC3E}">
        <p14:creationId xmlns:p14="http://schemas.microsoft.com/office/powerpoint/2010/main" val="24473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xEl>
                                              <p:pRg st="2" end="2"/>
                                            </p:txEl>
                                          </p:spTgt>
                                        </p:tgtEl>
                                      </p:cBhvr>
                                    </p:animEffect>
                                    <p:set>
                                      <p:cBhvr>
                                        <p:cTn id="32" dur="1" fill="hold">
                                          <p:stCondLst>
                                            <p:cond delay="499"/>
                                          </p:stCondLst>
                                        </p:cTn>
                                        <p:tgtEl>
                                          <p:spTgt spid="3">
                                            <p:txEl>
                                              <p:pRg st="2" end="2"/>
                                            </p:txEl>
                                          </p:spTgt>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xEl>
                                              <p:pRg st="3" end="3"/>
                                            </p:txEl>
                                          </p:spTgt>
                                        </p:tgtEl>
                                      </p:cBhvr>
                                    </p:animEffect>
                                    <p:set>
                                      <p:cBhvr>
                                        <p:cTn id="35" dur="1" fill="hold">
                                          <p:stCondLst>
                                            <p:cond delay="499"/>
                                          </p:stCondLst>
                                        </p:cTn>
                                        <p:tgtEl>
                                          <p:spTgt spid="3">
                                            <p:txEl>
                                              <p:pRg st="3" end="3"/>
                                            </p:txEl>
                                          </p:spTgt>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
                                            <p:txEl>
                                              <p:pRg st="4" end="4"/>
                                            </p:txEl>
                                          </p:spTgt>
                                        </p:tgtEl>
                                      </p:cBhvr>
                                    </p:animEffect>
                                    <p:set>
                                      <p:cBhvr>
                                        <p:cTn id="38" dur="1" fill="hold">
                                          <p:stCondLst>
                                            <p:cond delay="499"/>
                                          </p:stCondLst>
                                        </p:cTn>
                                        <p:tgtEl>
                                          <p:spTgt spid="3">
                                            <p:txEl>
                                              <p:pRg st="4" end="4"/>
                                            </p:txEl>
                                          </p:spTgt>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
                                            <p:txEl>
                                              <p:pRg st="6" end="6"/>
                                            </p:txEl>
                                          </p:spTgt>
                                        </p:tgtEl>
                                      </p:cBhvr>
                                    </p:animEffect>
                                    <p:set>
                                      <p:cBhvr>
                                        <p:cTn id="41" dur="1" fill="hold">
                                          <p:stCondLst>
                                            <p:cond delay="499"/>
                                          </p:stCondLst>
                                        </p:cTn>
                                        <p:tgtEl>
                                          <p:spTgt spid="3">
                                            <p:txEl>
                                              <p:pRg st="6" end="6"/>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
                                            <p:txEl>
                                              <p:pRg st="8" end="8"/>
                                            </p:txEl>
                                          </p:spTgt>
                                        </p:tgtEl>
                                      </p:cBhvr>
                                    </p:animEffect>
                                    <p:set>
                                      <p:cBhvr>
                                        <p:cTn id="44"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CD2E-F8EC-49F8-8250-B03B64D7888A}"/>
              </a:ext>
            </a:extLst>
          </p:cNvPr>
          <p:cNvSpPr>
            <a:spLocks noGrp="1"/>
          </p:cNvSpPr>
          <p:nvPr>
            <p:ph type="title"/>
          </p:nvPr>
        </p:nvSpPr>
        <p:spPr/>
        <p:txBody>
          <a:bodyPr/>
          <a:lstStyle/>
          <a:p>
            <a:r>
              <a:rPr lang="en-US" dirty="0"/>
              <a:t>House Bill 1563, Section 4 (1)</a:t>
            </a:r>
          </a:p>
        </p:txBody>
      </p:sp>
      <p:sp>
        <p:nvSpPr>
          <p:cNvPr id="3" name="Content Placeholder 2">
            <a:extLst>
              <a:ext uri="{FF2B5EF4-FFF2-40B4-BE49-F238E27FC236}">
                <a16:creationId xmlns:a16="http://schemas.microsoft.com/office/drawing/2014/main" id="{36D738D8-B23B-4FFF-993C-58503931F567}"/>
              </a:ext>
            </a:extLst>
          </p:cNvPr>
          <p:cNvSpPr>
            <a:spLocks noGrp="1"/>
          </p:cNvSpPr>
          <p:nvPr>
            <p:ph idx="1"/>
          </p:nvPr>
        </p:nvSpPr>
        <p:spPr>
          <a:xfrm>
            <a:off x="838200" y="1875052"/>
            <a:ext cx="10515600" cy="4487327"/>
          </a:xfrm>
        </p:spPr>
        <p:txBody>
          <a:bodyPr>
            <a:normAutofit/>
          </a:bodyPr>
          <a:lstStyle/>
          <a:p>
            <a:r>
              <a:rPr lang="en-US" dirty="0"/>
              <a:t>Must meet one (1) of three (3) criteria:</a:t>
            </a:r>
          </a:p>
          <a:p>
            <a:pPr marL="457200" lvl="1" indent="0">
              <a:buNone/>
            </a:pPr>
            <a:endParaRPr lang="en-US" b="1" u="sng" dirty="0"/>
          </a:p>
          <a:p>
            <a:pPr marL="457200" lvl="1" indent="0">
              <a:buNone/>
            </a:pPr>
            <a:r>
              <a:rPr lang="en-US" sz="2800" b="1" u="sng" dirty="0"/>
              <a:t>Criteria 3</a:t>
            </a:r>
          </a:p>
          <a:p>
            <a:pPr marL="457200" lvl="1" indent="0">
              <a:buNone/>
            </a:pPr>
            <a:r>
              <a:rPr lang="en-US" dirty="0"/>
              <a:t>Individual lacks a fixed, regular, and adequate nighttime residence and includes a subset for an individual who is exiting an institution where he/she resided for 90 days or less and who resides in an emergency shelter or a place not meant for human habitation immediately before entering that institution.</a:t>
            </a:r>
          </a:p>
          <a:p>
            <a:pPr marL="457200" lvl="1" indent="0">
              <a:buNone/>
            </a:pPr>
            <a:endParaRPr lang="en-US" b="1" dirty="0"/>
          </a:p>
        </p:txBody>
      </p:sp>
    </p:spTree>
    <p:extLst>
      <p:ext uri="{BB962C8B-B14F-4D97-AF65-F5344CB8AC3E}">
        <p14:creationId xmlns:p14="http://schemas.microsoft.com/office/powerpoint/2010/main" val="345700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xEl>
                                              <p:pRg st="3" end="3"/>
                                            </p:txEl>
                                          </p:spTgt>
                                        </p:tgtEl>
                                      </p:cBhvr>
                                    </p:animEffect>
                                    <p:set>
                                      <p:cBhvr>
                                        <p:cTn id="20"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CD2E-F8EC-49F8-8250-B03B64D7888A}"/>
              </a:ext>
            </a:extLst>
          </p:cNvPr>
          <p:cNvSpPr>
            <a:spLocks noGrp="1"/>
          </p:cNvSpPr>
          <p:nvPr>
            <p:ph type="title"/>
          </p:nvPr>
        </p:nvSpPr>
        <p:spPr/>
        <p:txBody>
          <a:bodyPr/>
          <a:lstStyle/>
          <a:p>
            <a:r>
              <a:rPr lang="en-US" dirty="0"/>
              <a:t>House Bill 1563, Section 4 (1)</a:t>
            </a:r>
          </a:p>
        </p:txBody>
      </p:sp>
      <p:sp>
        <p:nvSpPr>
          <p:cNvPr id="3" name="Content Placeholder 2">
            <a:extLst>
              <a:ext uri="{FF2B5EF4-FFF2-40B4-BE49-F238E27FC236}">
                <a16:creationId xmlns:a16="http://schemas.microsoft.com/office/drawing/2014/main" id="{36D738D8-B23B-4FFF-993C-58503931F567}"/>
              </a:ext>
            </a:extLst>
          </p:cNvPr>
          <p:cNvSpPr>
            <a:spLocks noGrp="1"/>
          </p:cNvSpPr>
          <p:nvPr>
            <p:ph idx="1"/>
          </p:nvPr>
        </p:nvSpPr>
        <p:spPr>
          <a:xfrm>
            <a:off x="838200" y="1603038"/>
            <a:ext cx="10515600" cy="4487327"/>
          </a:xfrm>
        </p:spPr>
        <p:txBody>
          <a:bodyPr>
            <a:normAutofit/>
          </a:bodyPr>
          <a:lstStyle/>
          <a:p>
            <a:pPr marL="457200" lvl="1" indent="0">
              <a:buNone/>
            </a:pPr>
            <a:endParaRPr lang="en-US" b="1" u="sng" dirty="0"/>
          </a:p>
          <a:p>
            <a:pPr marL="457200" lvl="1" indent="0">
              <a:buNone/>
            </a:pPr>
            <a:endParaRPr lang="en-US" b="1" dirty="0"/>
          </a:p>
        </p:txBody>
      </p:sp>
      <p:sp>
        <p:nvSpPr>
          <p:cNvPr id="4" name="Rectangle 3">
            <a:extLst>
              <a:ext uri="{FF2B5EF4-FFF2-40B4-BE49-F238E27FC236}">
                <a16:creationId xmlns:a16="http://schemas.microsoft.com/office/drawing/2014/main" id="{8B650CAE-7A01-4E14-9464-798939412FF6}"/>
              </a:ext>
            </a:extLst>
          </p:cNvPr>
          <p:cNvSpPr/>
          <p:nvPr/>
        </p:nvSpPr>
        <p:spPr>
          <a:xfrm>
            <a:off x="2092409" y="1618035"/>
            <a:ext cx="3263355" cy="584775"/>
          </a:xfrm>
          <a:prstGeom prst="rect">
            <a:avLst/>
          </a:prstGeom>
          <a:noFill/>
        </p:spPr>
        <p:txBody>
          <a:bodyPr wrap="square" lIns="91440" tIns="45720" rIns="91440" bIns="45720">
            <a:spAutoFit/>
          </a:bodyPr>
          <a:lstStyle/>
          <a:p>
            <a:pPr algn="ctr"/>
            <a:r>
              <a:rPr lang="en-US" sz="3200" b="1" cap="none" spc="0" dirty="0">
                <a:ln w="13462">
                  <a:solidFill>
                    <a:schemeClr val="bg1"/>
                  </a:solidFill>
                  <a:prstDash val="solid"/>
                </a:ln>
                <a:solidFill>
                  <a:srgbClr val="C00000"/>
                </a:solidFill>
                <a:effectLst>
                  <a:outerShdw dist="38100" dir="2700000" algn="bl" rotWithShape="0">
                    <a:schemeClr val="accent5"/>
                  </a:outerShdw>
                </a:effectLst>
              </a:rPr>
              <a:t>Mentally Disabled</a:t>
            </a:r>
            <a:endParaRPr lang="en-US" sz="4000" b="1" cap="none" spc="0" dirty="0">
              <a:ln w="13462">
                <a:solidFill>
                  <a:schemeClr val="bg1"/>
                </a:solidFill>
                <a:prstDash val="solid"/>
              </a:ln>
              <a:solidFill>
                <a:srgbClr val="C00000"/>
              </a:solidFill>
              <a:effectLst>
                <a:outerShdw dist="38100" dir="2700000" algn="bl" rotWithShape="0">
                  <a:schemeClr val="accent5"/>
                </a:outerShdw>
              </a:effectLst>
            </a:endParaRPr>
          </a:p>
        </p:txBody>
      </p:sp>
      <p:sp>
        <p:nvSpPr>
          <p:cNvPr id="5" name="Rectangle 4">
            <a:extLst>
              <a:ext uri="{FF2B5EF4-FFF2-40B4-BE49-F238E27FC236}">
                <a16:creationId xmlns:a16="http://schemas.microsoft.com/office/drawing/2014/main" id="{FE2CC99B-333C-4FCA-B798-05A19FD1FB50}"/>
              </a:ext>
            </a:extLst>
          </p:cNvPr>
          <p:cNvSpPr/>
          <p:nvPr/>
        </p:nvSpPr>
        <p:spPr>
          <a:xfrm>
            <a:off x="5600228" y="1638319"/>
            <a:ext cx="4499362" cy="584775"/>
          </a:xfrm>
          <a:prstGeom prst="rect">
            <a:avLst/>
          </a:prstGeom>
          <a:noFill/>
        </p:spPr>
        <p:txBody>
          <a:bodyPr wrap="square" lIns="91440" tIns="45720" rIns="91440" bIns="45720">
            <a:spAutoFit/>
          </a:bodyPr>
          <a:lstStyle/>
          <a:p>
            <a:pPr algn="ctr"/>
            <a:r>
              <a:rPr lang="en-US" sz="3200" b="1" cap="none" spc="0" dirty="0">
                <a:ln w="13462">
                  <a:solidFill>
                    <a:schemeClr val="bg1"/>
                  </a:solidFill>
                  <a:prstDash val="solid"/>
                </a:ln>
                <a:solidFill>
                  <a:srgbClr val="002060"/>
                </a:solidFill>
                <a:effectLst>
                  <a:outerShdw dist="38100" dir="2700000" algn="bl" rotWithShape="0">
                    <a:schemeClr val="accent5"/>
                  </a:outerShdw>
                </a:effectLst>
              </a:rPr>
              <a:t>Serious Mental Illness</a:t>
            </a:r>
          </a:p>
        </p:txBody>
      </p:sp>
      <p:pic>
        <p:nvPicPr>
          <p:cNvPr id="7" name="Picture 6" descr="A sign on a building&#10;&#10;Description automatically generated with low confidence">
            <a:extLst>
              <a:ext uri="{FF2B5EF4-FFF2-40B4-BE49-F238E27FC236}">
                <a16:creationId xmlns:a16="http://schemas.microsoft.com/office/drawing/2014/main" id="{E188007B-92A2-44E5-A5D6-8C8DED867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55" y="3764502"/>
            <a:ext cx="1913089" cy="1372642"/>
          </a:xfrm>
          <a:prstGeom prst="rect">
            <a:avLst/>
          </a:prstGeom>
          <a:ln>
            <a:noFill/>
          </a:ln>
          <a:effectLst>
            <a:reflection blurRad="12700" stA="30000" endPos="30000" dist="5000" dir="5400000" sy="-100000" algn="bl" rotWithShape="0"/>
          </a:effectLst>
          <a:scene3d>
            <a:camera prst="perspectiveContrastingRightFacing"/>
            <a:lightRig rig="threePt" dir="t">
              <a:rot lat="0" lon="0" rev="2700000"/>
            </a:lightRig>
          </a:scene3d>
          <a:sp3d>
            <a:bevelT w="63500" h="50800"/>
          </a:sp3d>
        </p:spPr>
      </p:pic>
      <p:pic>
        <p:nvPicPr>
          <p:cNvPr id="8" name="Picture 7">
            <a:extLst>
              <a:ext uri="{FF2B5EF4-FFF2-40B4-BE49-F238E27FC236}">
                <a16:creationId xmlns:a16="http://schemas.microsoft.com/office/drawing/2014/main" id="{17368FC1-8066-4232-B65E-B5D920F27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583" y="3605011"/>
            <a:ext cx="2223406" cy="1462877"/>
          </a:xfrm>
          <a:prstGeom prst="rect">
            <a:avLst/>
          </a:prstGeom>
          <a:ln>
            <a:noFill/>
          </a:ln>
          <a:effectLst>
            <a:reflection blurRad="12700" stA="30000" endPos="30000" dist="5000" dir="5400000" sy="-100000" algn="bl" rotWithShape="0"/>
          </a:effectLst>
          <a:scene3d>
            <a:camera prst="perspectiveContrastingRightFacing"/>
            <a:lightRig rig="threePt" dir="t">
              <a:rot lat="0" lon="0" rev="2700000"/>
            </a:lightRig>
          </a:scene3d>
          <a:sp3d>
            <a:bevelT w="63500" h="50800"/>
          </a:sp3d>
        </p:spPr>
      </p:pic>
      <p:pic>
        <p:nvPicPr>
          <p:cNvPr id="10" name="Picture 9" descr="A picture containing indoor, wall, floor, person&#10;&#10;Description automatically generated">
            <a:extLst>
              <a:ext uri="{FF2B5EF4-FFF2-40B4-BE49-F238E27FC236}">
                <a16:creationId xmlns:a16="http://schemas.microsoft.com/office/drawing/2014/main" id="{22DD0FE2-2432-40FB-84C5-284215F01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658" y="4461937"/>
            <a:ext cx="2289227" cy="1372642"/>
          </a:xfrm>
          <a:prstGeom prst="rect">
            <a:avLst/>
          </a:prstGeom>
          <a:ln>
            <a:noFill/>
          </a:ln>
          <a:effectLst>
            <a:reflection blurRad="12700" stA="30000" endPos="30000" dist="5000" dir="5400000" sy="-100000" algn="bl" rotWithShape="0"/>
          </a:effectLst>
          <a:scene3d>
            <a:camera prst="perspectiveContrastingRightFacing"/>
            <a:lightRig rig="threePt" dir="t">
              <a:rot lat="0" lon="0" rev="2700000"/>
            </a:lightRig>
          </a:scene3d>
          <a:sp3d>
            <a:bevelT w="63500" h="50800"/>
          </a:sp3d>
        </p:spPr>
      </p:pic>
      <p:sp>
        <p:nvSpPr>
          <p:cNvPr id="11" name="Rectangle 10">
            <a:extLst>
              <a:ext uri="{FF2B5EF4-FFF2-40B4-BE49-F238E27FC236}">
                <a16:creationId xmlns:a16="http://schemas.microsoft.com/office/drawing/2014/main" id="{FE8AEB7D-3E5D-4F38-B17B-28C56C0F00F0}"/>
              </a:ext>
            </a:extLst>
          </p:cNvPr>
          <p:cNvSpPr/>
          <p:nvPr/>
        </p:nvSpPr>
        <p:spPr>
          <a:xfrm>
            <a:off x="1936107" y="3376431"/>
            <a:ext cx="872225" cy="307777"/>
          </a:xfrm>
          <a:prstGeom prst="rect">
            <a:avLst/>
          </a:prstGeom>
          <a:noFill/>
        </p:spPr>
        <p:txBody>
          <a:bodyPr wrap="none" lIns="91440" tIns="45720" rIns="91440" bIns="45720">
            <a:spAutoFit/>
          </a:bodyPr>
          <a:lstStyle/>
          <a:p>
            <a:pPr algn="ctr"/>
            <a:r>
              <a:rPr lang="en-US" sz="1200" b="0" cap="none" spc="0" dirty="0">
                <a:ln w="0"/>
                <a:solidFill>
                  <a:schemeClr val="accent6">
                    <a:lumMod val="50000"/>
                  </a:schemeClr>
                </a:solidFill>
                <a:effectLst>
                  <a:outerShdw blurRad="38100" dist="19050" dir="2700000" algn="tl" rotWithShape="0">
                    <a:schemeClr val="dk1">
                      <a:alpha val="40000"/>
                    </a:schemeClr>
                  </a:outerShdw>
                </a:effectLst>
              </a:rPr>
              <a:t>Category</a:t>
            </a:r>
            <a:r>
              <a:rPr lang="en-US" sz="1400" b="0" cap="none" spc="0" dirty="0">
                <a:ln w="0"/>
                <a:solidFill>
                  <a:schemeClr val="accent6">
                    <a:lumMod val="50000"/>
                  </a:schemeClr>
                </a:solidFill>
                <a:effectLst>
                  <a:outerShdw blurRad="38100" dist="19050" dir="2700000" algn="tl" rotWithShape="0">
                    <a:schemeClr val="dk1">
                      <a:alpha val="40000"/>
                    </a:schemeClr>
                  </a:outerShdw>
                </a:effectLst>
              </a:rPr>
              <a:t> </a:t>
            </a:r>
            <a:r>
              <a:rPr lang="en-US" sz="1400" b="1" cap="none" spc="0" dirty="0">
                <a:ln w="0"/>
                <a:solidFill>
                  <a:schemeClr val="accent6">
                    <a:lumMod val="50000"/>
                  </a:schemeClr>
                </a:solidFill>
                <a:effectLst>
                  <a:outerShdw blurRad="38100" dist="19050" dir="2700000" algn="tl" rotWithShape="0">
                    <a:schemeClr val="dk1">
                      <a:alpha val="40000"/>
                    </a:schemeClr>
                  </a:outerShdw>
                </a:effectLst>
              </a:rPr>
              <a:t>1</a:t>
            </a:r>
          </a:p>
        </p:txBody>
      </p:sp>
      <p:sp>
        <p:nvSpPr>
          <p:cNvPr id="12" name="Rectangle 11">
            <a:extLst>
              <a:ext uri="{FF2B5EF4-FFF2-40B4-BE49-F238E27FC236}">
                <a16:creationId xmlns:a16="http://schemas.microsoft.com/office/drawing/2014/main" id="{DF693779-2E83-463B-843E-A1D318980341}"/>
              </a:ext>
            </a:extLst>
          </p:cNvPr>
          <p:cNvSpPr/>
          <p:nvPr/>
        </p:nvSpPr>
        <p:spPr>
          <a:xfrm>
            <a:off x="5518777" y="3363513"/>
            <a:ext cx="872225" cy="307777"/>
          </a:xfrm>
          <a:prstGeom prst="rect">
            <a:avLst/>
          </a:prstGeom>
          <a:noFill/>
        </p:spPr>
        <p:txBody>
          <a:bodyPr wrap="none" lIns="91440" tIns="45720" rIns="91440" bIns="45720">
            <a:spAutoFit/>
          </a:bodyPr>
          <a:lstStyle/>
          <a:p>
            <a:pPr algn="ctr"/>
            <a:r>
              <a:rPr lang="en-US" sz="1200" b="0" cap="none" spc="0" dirty="0">
                <a:ln w="0"/>
                <a:solidFill>
                  <a:schemeClr val="accent6">
                    <a:lumMod val="50000"/>
                  </a:schemeClr>
                </a:solidFill>
                <a:effectLst>
                  <a:outerShdw blurRad="38100" dist="19050" dir="2700000" algn="tl" rotWithShape="0">
                    <a:schemeClr val="dk1">
                      <a:alpha val="40000"/>
                    </a:schemeClr>
                  </a:outerShdw>
                </a:effectLst>
              </a:rPr>
              <a:t>Category</a:t>
            </a:r>
            <a:r>
              <a:rPr lang="en-US" sz="1400" b="0" cap="none" spc="0" dirty="0">
                <a:ln w="0"/>
                <a:solidFill>
                  <a:schemeClr val="accent6">
                    <a:lumMod val="50000"/>
                  </a:schemeClr>
                </a:solidFill>
                <a:effectLst>
                  <a:outerShdw blurRad="38100" dist="19050" dir="2700000" algn="tl" rotWithShape="0">
                    <a:schemeClr val="dk1">
                      <a:alpha val="40000"/>
                    </a:schemeClr>
                  </a:outerShdw>
                </a:effectLst>
              </a:rPr>
              <a:t> </a:t>
            </a:r>
            <a:r>
              <a:rPr lang="en-US" sz="1400" b="1" dirty="0">
                <a:ln w="0"/>
                <a:solidFill>
                  <a:schemeClr val="accent6">
                    <a:lumMod val="50000"/>
                  </a:schemeClr>
                </a:solidFill>
                <a:effectLst>
                  <a:outerShdw blurRad="38100" dist="19050" dir="2700000" algn="tl" rotWithShape="0">
                    <a:schemeClr val="dk1">
                      <a:alpha val="40000"/>
                    </a:schemeClr>
                  </a:outerShdw>
                </a:effectLst>
              </a:rPr>
              <a:t>2</a:t>
            </a:r>
            <a:endParaRPr lang="en-US" sz="1400" b="1" cap="none" spc="0" dirty="0">
              <a:ln w="0"/>
              <a:solidFill>
                <a:schemeClr val="accent6">
                  <a:lumMod val="50000"/>
                </a:schemeClr>
              </a:solidFill>
              <a:effectLst>
                <a:outerShdw blurRad="38100" dist="19050" dir="2700000" algn="tl" rotWithShape="0">
                  <a:schemeClr val="dk1">
                    <a:alpha val="40000"/>
                  </a:schemeClr>
                </a:outerShdw>
              </a:effectLst>
            </a:endParaRPr>
          </a:p>
        </p:txBody>
      </p:sp>
      <p:pic>
        <p:nvPicPr>
          <p:cNvPr id="13" name="Picture 12" descr="A sign on a building&#10;&#10;Description automatically generated with low confidence">
            <a:extLst>
              <a:ext uri="{FF2B5EF4-FFF2-40B4-BE49-F238E27FC236}">
                <a16:creationId xmlns:a16="http://schemas.microsoft.com/office/drawing/2014/main" id="{50C15FB4-95EF-4C39-B6FF-F8FAC6795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263" y="3685008"/>
            <a:ext cx="2874297" cy="1331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13">
            <a:extLst>
              <a:ext uri="{FF2B5EF4-FFF2-40B4-BE49-F238E27FC236}">
                <a16:creationId xmlns:a16="http://schemas.microsoft.com/office/drawing/2014/main" id="{DE29377D-9635-477E-A4BF-FEC6FD1661C6}"/>
              </a:ext>
            </a:extLst>
          </p:cNvPr>
          <p:cNvSpPr/>
          <p:nvPr/>
        </p:nvSpPr>
        <p:spPr>
          <a:xfrm>
            <a:off x="5151722" y="3962991"/>
            <a:ext cx="1498166" cy="646331"/>
          </a:xfrm>
          <a:prstGeom prst="rect">
            <a:avLst/>
          </a:prstGeom>
          <a:noFill/>
        </p:spPr>
        <p:txBody>
          <a:bodyPr wrap="none" lIns="91440" tIns="45720" rIns="91440" bIns="45720">
            <a:spAutoFit/>
          </a:bodyPr>
          <a:lstStyle/>
          <a:p>
            <a:pPr algn="ctr"/>
            <a:r>
              <a:rPr lang="en-US" sz="3600" b="0" cap="none" spc="0" dirty="0">
                <a:ln w="0"/>
                <a:solidFill>
                  <a:srgbClr val="FFFF00"/>
                </a:solidFill>
                <a:effectLst>
                  <a:outerShdw blurRad="38100" dist="25400" dir="5400000" algn="ctr" rotWithShape="0">
                    <a:srgbClr val="6E747A">
                      <a:alpha val="43000"/>
                    </a:srgbClr>
                  </a:outerShdw>
                </a:effectLst>
              </a:rPr>
              <a:t>2 Years</a:t>
            </a:r>
          </a:p>
        </p:txBody>
      </p:sp>
      <p:pic>
        <p:nvPicPr>
          <p:cNvPr id="15" name="Picture 14">
            <a:extLst>
              <a:ext uri="{FF2B5EF4-FFF2-40B4-BE49-F238E27FC236}">
                <a16:creationId xmlns:a16="http://schemas.microsoft.com/office/drawing/2014/main" id="{B4674421-5A7A-4ADE-80EA-5FA0304FDE88}"/>
              </a:ext>
            </a:extLst>
          </p:cNvPr>
          <p:cNvPicPr>
            <a:picLocks noChangeAspect="1"/>
          </p:cNvPicPr>
          <p:nvPr/>
        </p:nvPicPr>
        <p:blipFill>
          <a:blip r:embed="rId5"/>
          <a:stretch>
            <a:fillRect/>
          </a:stretch>
        </p:blipFill>
        <p:spPr>
          <a:xfrm>
            <a:off x="4210344" y="4582806"/>
            <a:ext cx="1816380" cy="1073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person sleeping on a bench&#10;&#10;Description automatically generated with medium confidence">
            <a:extLst>
              <a:ext uri="{FF2B5EF4-FFF2-40B4-BE49-F238E27FC236}">
                <a16:creationId xmlns:a16="http://schemas.microsoft.com/office/drawing/2014/main" id="{1BE281A5-EC63-465F-84F7-C5F360859A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9825" y="4584607"/>
            <a:ext cx="1816379" cy="1087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a:extLst>
              <a:ext uri="{FF2B5EF4-FFF2-40B4-BE49-F238E27FC236}">
                <a16:creationId xmlns:a16="http://schemas.microsoft.com/office/drawing/2014/main" id="{09EAB856-6CD3-41CF-894F-86F16904769B}"/>
              </a:ext>
            </a:extLst>
          </p:cNvPr>
          <p:cNvSpPr/>
          <p:nvPr/>
        </p:nvSpPr>
        <p:spPr>
          <a:xfrm>
            <a:off x="9091192" y="3377801"/>
            <a:ext cx="872225" cy="307777"/>
          </a:xfrm>
          <a:prstGeom prst="rect">
            <a:avLst/>
          </a:prstGeom>
          <a:noFill/>
        </p:spPr>
        <p:txBody>
          <a:bodyPr wrap="none" lIns="91440" tIns="45720" rIns="91440" bIns="45720">
            <a:spAutoFit/>
          </a:bodyPr>
          <a:lstStyle/>
          <a:p>
            <a:pPr algn="ctr"/>
            <a:r>
              <a:rPr lang="en-US" sz="1200" b="0" cap="none" spc="0" dirty="0">
                <a:ln w="0"/>
                <a:solidFill>
                  <a:schemeClr val="accent6">
                    <a:lumMod val="50000"/>
                  </a:schemeClr>
                </a:solidFill>
                <a:effectLst>
                  <a:outerShdw blurRad="38100" dist="19050" dir="2700000" algn="tl" rotWithShape="0">
                    <a:schemeClr val="dk1">
                      <a:alpha val="40000"/>
                    </a:schemeClr>
                  </a:outerShdw>
                </a:effectLst>
              </a:rPr>
              <a:t>Category</a:t>
            </a:r>
            <a:r>
              <a:rPr lang="en-US" sz="1400" b="0" cap="none" spc="0" dirty="0">
                <a:ln w="0"/>
                <a:solidFill>
                  <a:schemeClr val="accent6">
                    <a:lumMod val="50000"/>
                  </a:schemeClr>
                </a:solidFill>
                <a:effectLst>
                  <a:outerShdw blurRad="38100" dist="19050" dir="2700000" algn="tl" rotWithShape="0">
                    <a:schemeClr val="dk1">
                      <a:alpha val="40000"/>
                    </a:schemeClr>
                  </a:outerShdw>
                </a:effectLst>
              </a:rPr>
              <a:t> </a:t>
            </a:r>
            <a:r>
              <a:rPr lang="en-US" sz="1400" b="1" cap="none" spc="0" dirty="0">
                <a:ln w="0"/>
                <a:solidFill>
                  <a:schemeClr val="accent6">
                    <a:lumMod val="50000"/>
                  </a:schemeClr>
                </a:solidFill>
                <a:effectLst>
                  <a:outerShdw blurRad="38100" dist="19050" dir="2700000" algn="tl" rotWithShape="0">
                    <a:schemeClr val="dk1">
                      <a:alpha val="40000"/>
                    </a:schemeClr>
                  </a:outerShdw>
                </a:effectLst>
              </a:rPr>
              <a:t>3</a:t>
            </a:r>
          </a:p>
        </p:txBody>
      </p:sp>
      <p:pic>
        <p:nvPicPr>
          <p:cNvPr id="9" name="Picture 8" descr="A picture containing luggage, suitcase, outdoor&#10;&#10;Description automatically generated">
            <a:extLst>
              <a:ext uri="{FF2B5EF4-FFF2-40B4-BE49-F238E27FC236}">
                <a16:creationId xmlns:a16="http://schemas.microsoft.com/office/drawing/2014/main" id="{FAFE8C84-E2F6-4263-921F-EEFAF2032B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5834" y="3705483"/>
            <a:ext cx="2609246" cy="1468101"/>
          </a:xfrm>
          <a:prstGeom prst="rect">
            <a:avLst/>
          </a:prstGeom>
          <a:ln>
            <a:noFill/>
          </a:ln>
          <a:effectLst>
            <a:reflection blurRad="12700" stA="30000" endPos="30000" dist="5000" dir="5400000" sy="-100000" algn="bl" rotWithShape="0"/>
          </a:effectLst>
          <a:scene3d>
            <a:camera prst="perspectiveHeroicExtremeLeftFacing"/>
            <a:lightRig rig="threePt" dir="t">
              <a:rot lat="0" lon="0" rev="2700000"/>
            </a:lightRig>
          </a:scene3d>
          <a:sp3d>
            <a:bevelT w="63500" h="50800"/>
          </a:sp3d>
        </p:spPr>
      </p:pic>
      <p:pic>
        <p:nvPicPr>
          <p:cNvPr id="19" name="Picture 18" descr="A sign on a building&#10;&#10;Description automatically generated with low confidence">
            <a:extLst>
              <a:ext uri="{FF2B5EF4-FFF2-40B4-BE49-F238E27FC236}">
                <a16:creationId xmlns:a16="http://schemas.microsoft.com/office/drawing/2014/main" id="{61ABC8D2-5B07-4C09-A3D6-B6D5C96BE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232" y="4497616"/>
            <a:ext cx="1659518" cy="1137899"/>
          </a:xfrm>
          <a:prstGeom prst="rect">
            <a:avLst/>
          </a:prstGeom>
          <a:ln>
            <a:noFill/>
          </a:ln>
          <a:effectLst>
            <a:reflection blurRad="12700" stA="30000" endPos="30000" dist="5000" dir="5400000" sy="-100000" algn="bl" rotWithShape="0"/>
          </a:effectLst>
          <a:scene3d>
            <a:camera prst="perspectiveHeroicExtremeLeftFacing"/>
            <a:lightRig rig="threePt" dir="t">
              <a:rot lat="0" lon="0" rev="2700000"/>
            </a:lightRig>
          </a:scene3d>
          <a:sp3d>
            <a:bevelT w="63500" h="50800"/>
          </a:sp3d>
        </p:spPr>
      </p:pic>
      <p:pic>
        <p:nvPicPr>
          <p:cNvPr id="20" name="Picture 19">
            <a:extLst>
              <a:ext uri="{FF2B5EF4-FFF2-40B4-BE49-F238E27FC236}">
                <a16:creationId xmlns:a16="http://schemas.microsoft.com/office/drawing/2014/main" id="{6E0B77D8-840A-4000-9850-B31B1EFA9C2C}"/>
              </a:ext>
            </a:extLst>
          </p:cNvPr>
          <p:cNvPicPr>
            <a:picLocks noChangeAspect="1"/>
          </p:cNvPicPr>
          <p:nvPr/>
        </p:nvPicPr>
        <p:blipFill>
          <a:blip r:embed="rId8"/>
          <a:stretch>
            <a:fillRect/>
          </a:stretch>
        </p:blipFill>
        <p:spPr>
          <a:xfrm>
            <a:off x="9185992" y="4634189"/>
            <a:ext cx="1769593" cy="1241691"/>
          </a:xfrm>
          <a:prstGeom prst="rect">
            <a:avLst/>
          </a:prstGeom>
          <a:ln>
            <a:noFill/>
          </a:ln>
          <a:effectLst>
            <a:reflection blurRad="12700" stA="30000" endPos="30000" dist="5000" dir="5400000" sy="-100000" algn="bl" rotWithShape="0"/>
          </a:effectLst>
          <a:scene3d>
            <a:camera prst="perspectiveHeroicExtremeLeftFacing"/>
            <a:lightRig rig="threePt" dir="t">
              <a:rot lat="0" lon="0" rev="2700000"/>
            </a:lightRig>
          </a:scene3d>
          <a:sp3d>
            <a:bevelT w="63500" h="50800"/>
          </a:sp3d>
        </p:spPr>
      </p:pic>
      <p:sp>
        <p:nvSpPr>
          <p:cNvPr id="21" name="Rectangle 20">
            <a:extLst>
              <a:ext uri="{FF2B5EF4-FFF2-40B4-BE49-F238E27FC236}">
                <a16:creationId xmlns:a16="http://schemas.microsoft.com/office/drawing/2014/main" id="{538EC43E-75AC-45E5-9F7E-02149DD48F21}"/>
              </a:ext>
            </a:extLst>
          </p:cNvPr>
          <p:cNvSpPr/>
          <p:nvPr/>
        </p:nvSpPr>
        <p:spPr>
          <a:xfrm>
            <a:off x="1772788" y="3898624"/>
            <a:ext cx="1479699"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90 Days</a:t>
            </a:r>
          </a:p>
        </p:txBody>
      </p:sp>
      <p:grpSp>
        <p:nvGrpSpPr>
          <p:cNvPr id="66" name="Group 65">
            <a:extLst>
              <a:ext uri="{FF2B5EF4-FFF2-40B4-BE49-F238E27FC236}">
                <a16:creationId xmlns:a16="http://schemas.microsoft.com/office/drawing/2014/main" id="{4FA73678-F97C-4560-9CD5-171DC74BC7F5}"/>
              </a:ext>
            </a:extLst>
          </p:cNvPr>
          <p:cNvGrpSpPr/>
          <p:nvPr/>
        </p:nvGrpSpPr>
        <p:grpSpPr>
          <a:xfrm>
            <a:off x="2372219" y="2190450"/>
            <a:ext cx="7199950" cy="1144791"/>
            <a:chOff x="2372219" y="2190450"/>
            <a:chExt cx="7199950" cy="1144791"/>
          </a:xfrm>
        </p:grpSpPr>
        <p:cxnSp>
          <p:nvCxnSpPr>
            <p:cNvPr id="41" name="Straight Connector 40">
              <a:extLst>
                <a:ext uri="{FF2B5EF4-FFF2-40B4-BE49-F238E27FC236}">
                  <a16:creationId xmlns:a16="http://schemas.microsoft.com/office/drawing/2014/main" id="{FAEF477A-0DCE-4E4C-991E-BEE51CD41FCA}"/>
                </a:ext>
              </a:extLst>
            </p:cNvPr>
            <p:cNvCxnSpPr>
              <a:cxnSpLocks/>
            </p:cNvCxnSpPr>
            <p:nvPr/>
          </p:nvCxnSpPr>
          <p:spPr>
            <a:xfrm>
              <a:off x="2380458" y="2806487"/>
              <a:ext cx="0" cy="528754"/>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A8CD389-BF21-4844-9855-719455398E62}"/>
                </a:ext>
              </a:extLst>
            </p:cNvPr>
            <p:cNvCxnSpPr>
              <a:cxnSpLocks/>
            </p:cNvCxnSpPr>
            <p:nvPr/>
          </p:nvCxnSpPr>
          <p:spPr>
            <a:xfrm flipV="1">
              <a:off x="9563931" y="2799856"/>
              <a:ext cx="0" cy="530705"/>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4002049-0A15-4F23-9148-F5ED4D8443C3}"/>
                </a:ext>
              </a:extLst>
            </p:cNvPr>
            <p:cNvCxnSpPr>
              <a:cxnSpLocks/>
            </p:cNvCxnSpPr>
            <p:nvPr/>
          </p:nvCxnSpPr>
          <p:spPr>
            <a:xfrm flipV="1">
              <a:off x="5962364" y="2838281"/>
              <a:ext cx="0" cy="428653"/>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9601A89-7177-4315-9FD1-27847D644D03}"/>
                </a:ext>
              </a:extLst>
            </p:cNvPr>
            <p:cNvGrpSpPr/>
            <p:nvPr/>
          </p:nvGrpSpPr>
          <p:grpSpPr>
            <a:xfrm>
              <a:off x="2372219" y="2190450"/>
              <a:ext cx="7199950" cy="647831"/>
              <a:chOff x="2372219" y="2190450"/>
              <a:chExt cx="7199950" cy="647831"/>
            </a:xfrm>
          </p:grpSpPr>
          <p:cxnSp>
            <p:nvCxnSpPr>
              <p:cNvPr id="30" name="Straight Connector 29">
                <a:extLst>
                  <a:ext uri="{FF2B5EF4-FFF2-40B4-BE49-F238E27FC236}">
                    <a16:creationId xmlns:a16="http://schemas.microsoft.com/office/drawing/2014/main" id="{37B64F7D-43D9-40E6-8AD1-F02E911E2C0D}"/>
                  </a:ext>
                </a:extLst>
              </p:cNvPr>
              <p:cNvCxnSpPr>
                <a:cxnSpLocks/>
              </p:cNvCxnSpPr>
              <p:nvPr/>
            </p:nvCxnSpPr>
            <p:spPr>
              <a:xfrm flipV="1">
                <a:off x="2372219" y="2832808"/>
                <a:ext cx="7199950" cy="5473"/>
              </a:xfrm>
              <a:prstGeom prst="line">
                <a:avLst/>
              </a:prstGeom>
              <a:ln w="76200">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CC40DF9-4BE1-4281-B8AB-6C0EC487E72E}"/>
                  </a:ext>
                </a:extLst>
              </p:cNvPr>
              <p:cNvCxnSpPr/>
              <p:nvPr/>
            </p:nvCxnSpPr>
            <p:spPr>
              <a:xfrm>
                <a:off x="4304761" y="2194572"/>
                <a:ext cx="0" cy="194401"/>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C39C712-6CD2-4EBA-AB5C-14C81740EEF5}"/>
                  </a:ext>
                </a:extLst>
              </p:cNvPr>
              <p:cNvCxnSpPr/>
              <p:nvPr/>
            </p:nvCxnSpPr>
            <p:spPr>
              <a:xfrm>
                <a:off x="7529869" y="2190450"/>
                <a:ext cx="0" cy="194401"/>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C19DD6C-80C0-4A40-9D98-5B98AA666DBE}"/>
                  </a:ext>
                </a:extLst>
              </p:cNvPr>
              <p:cNvCxnSpPr/>
              <p:nvPr/>
            </p:nvCxnSpPr>
            <p:spPr>
              <a:xfrm>
                <a:off x="4296523" y="2356021"/>
                <a:ext cx="3249822"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7D44931-1DAC-41D3-B2F4-55756019FF0C}"/>
                  </a:ext>
                </a:extLst>
              </p:cNvPr>
              <p:cNvCxnSpPr/>
              <p:nvPr/>
            </p:nvCxnSpPr>
            <p:spPr>
              <a:xfrm>
                <a:off x="5966709" y="2351899"/>
                <a:ext cx="0" cy="454588"/>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68" name="Picture 67" descr="A picture containing building, outdoor, ground, stone&#10;&#10;Description automatically generated">
            <a:extLst>
              <a:ext uri="{FF2B5EF4-FFF2-40B4-BE49-F238E27FC236}">
                <a16:creationId xmlns:a16="http://schemas.microsoft.com/office/drawing/2014/main" id="{F9450AF2-9EE4-49C2-ABD6-B60C6DA0C8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2659" y="4781846"/>
            <a:ext cx="1950720" cy="1097280"/>
          </a:xfrm>
          <a:prstGeom prst="rect">
            <a:avLst/>
          </a:prstGeom>
          <a:ln>
            <a:noFill/>
          </a:ln>
          <a:effectLst>
            <a:reflection blurRad="12700" stA="30000" endPos="30000" dist="5000" dir="5400000" sy="-100000" algn="bl" rotWithShape="0"/>
          </a:effectLst>
          <a:scene3d>
            <a:camera prst="perspectiveHeroicExtremeLeftFacing"/>
            <a:lightRig rig="threePt" dir="t">
              <a:rot lat="0" lon="0" rev="2700000"/>
            </a:lightRig>
          </a:scene3d>
          <a:sp3d>
            <a:bevelT w="63500" h="50800"/>
          </a:sp3d>
        </p:spPr>
      </p:pic>
    </p:spTree>
    <p:extLst>
      <p:ext uri="{BB962C8B-B14F-4D97-AF65-F5344CB8AC3E}">
        <p14:creationId xmlns:p14="http://schemas.microsoft.com/office/powerpoint/2010/main" val="18043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8"/>
                                        </p:tgtEl>
                                        <p:attrNameLst>
                                          <p:attrName>style.visibility</p:attrName>
                                        </p:attrNameLst>
                                      </p:cBhvr>
                                      <p:to>
                                        <p:strVal val="visible"/>
                                      </p:to>
                                    </p:set>
                                    <p:animEffect transition="in" filter="fade">
                                      <p:cBhvr>
                                        <p:cTn id="87" dur="500"/>
                                        <p:tgtEl>
                                          <p:spTgt spid="6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6"/>
                                        </p:tgtEl>
                                        <p:attrNameLst>
                                          <p:attrName>style.visibility</p:attrName>
                                        </p:attrNameLst>
                                      </p:cBhvr>
                                      <p:to>
                                        <p:strVal val="visible"/>
                                      </p:to>
                                    </p:set>
                                    <p:animEffect transition="in" filter="fade">
                                      <p:cBhvr>
                                        <p:cTn id="9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2" grpId="0"/>
      <p:bldP spid="14" grpId="0"/>
      <p:bldP spid="1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D2CD02-8F9A-457C-88BA-5EC02C06858C}"/>
              </a:ext>
            </a:extLst>
          </p:cNvPr>
          <p:cNvSpPr>
            <a:spLocks noGrp="1"/>
          </p:cNvSpPr>
          <p:nvPr>
            <p:ph type="title"/>
          </p:nvPr>
        </p:nvSpPr>
        <p:spPr/>
        <p:txBody>
          <a:bodyPr/>
          <a:lstStyle/>
          <a:p>
            <a:r>
              <a:rPr lang="en-US" dirty="0"/>
              <a:t>MHC’s Response</a:t>
            </a:r>
          </a:p>
        </p:txBody>
      </p:sp>
      <p:sp>
        <p:nvSpPr>
          <p:cNvPr id="5" name="Content Placeholder 4">
            <a:extLst>
              <a:ext uri="{FF2B5EF4-FFF2-40B4-BE49-F238E27FC236}">
                <a16:creationId xmlns:a16="http://schemas.microsoft.com/office/drawing/2014/main" id="{2AE97B14-F821-4B16-A938-5DA797F26F36}"/>
              </a:ext>
            </a:extLst>
          </p:cNvPr>
          <p:cNvSpPr>
            <a:spLocks noGrp="1"/>
          </p:cNvSpPr>
          <p:nvPr>
            <p:ph idx="1"/>
          </p:nvPr>
        </p:nvSpPr>
        <p:spPr/>
        <p:txBody>
          <a:bodyPr/>
          <a:lstStyle/>
          <a:p>
            <a:pPr marL="0" indent="0">
              <a:buNone/>
            </a:pPr>
            <a:r>
              <a:rPr lang="en-US" dirty="0"/>
              <a:t>Beginning in 2016</a:t>
            </a:r>
          </a:p>
          <a:p>
            <a:pPr marL="0" indent="0">
              <a:buNone/>
            </a:pPr>
            <a:endParaRPr lang="en-US" dirty="0"/>
          </a:p>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3E67D7C7-C5E1-4823-89E2-7D8E7AA258FB}"/>
              </a:ext>
            </a:extLst>
          </p:cNvPr>
          <p:cNvSpPr txBox="1"/>
          <p:nvPr/>
        </p:nvSpPr>
        <p:spPr>
          <a:xfrm>
            <a:off x="1876425" y="2943225"/>
            <a:ext cx="523875" cy="707886"/>
          </a:xfrm>
          <a:prstGeom prst="rect">
            <a:avLst/>
          </a:prstGeom>
          <a:noFill/>
        </p:spPr>
        <p:txBody>
          <a:bodyPr wrap="square" rtlCol="0">
            <a:spAutoFit/>
          </a:bodyPr>
          <a:lstStyle/>
          <a:p>
            <a:r>
              <a:rPr lang="en-US" sz="4000" b="1" dirty="0">
                <a:solidFill>
                  <a:schemeClr val="accent1">
                    <a:lumMod val="50000"/>
                  </a:schemeClr>
                </a:solidFill>
              </a:rPr>
              <a:t>M</a:t>
            </a:r>
          </a:p>
        </p:txBody>
      </p:sp>
      <p:sp>
        <p:nvSpPr>
          <p:cNvPr id="8" name="TextBox 7">
            <a:extLst>
              <a:ext uri="{FF2B5EF4-FFF2-40B4-BE49-F238E27FC236}">
                <a16:creationId xmlns:a16="http://schemas.microsoft.com/office/drawing/2014/main" id="{38ABAE0B-AB15-4567-B7A6-99603969DE77}"/>
              </a:ext>
            </a:extLst>
          </p:cNvPr>
          <p:cNvSpPr txBox="1"/>
          <p:nvPr/>
        </p:nvSpPr>
        <p:spPr>
          <a:xfrm>
            <a:off x="2295525" y="2990850"/>
            <a:ext cx="2066925" cy="646331"/>
          </a:xfrm>
          <a:prstGeom prst="rect">
            <a:avLst/>
          </a:prstGeom>
          <a:noFill/>
        </p:spPr>
        <p:txBody>
          <a:bodyPr wrap="square" rtlCol="0">
            <a:spAutoFit/>
          </a:bodyPr>
          <a:lstStyle/>
          <a:p>
            <a:r>
              <a:rPr lang="en-US" sz="3600" dirty="0" err="1">
                <a:solidFill>
                  <a:schemeClr val="accent1">
                    <a:lumMod val="50000"/>
                  </a:schemeClr>
                </a:solidFill>
              </a:rPr>
              <a:t>ississippi</a:t>
            </a:r>
            <a:endParaRPr lang="en-US" sz="3600" dirty="0">
              <a:solidFill>
                <a:schemeClr val="accent1">
                  <a:lumMod val="50000"/>
                </a:schemeClr>
              </a:solidFill>
            </a:endParaRPr>
          </a:p>
        </p:txBody>
      </p:sp>
      <p:sp>
        <p:nvSpPr>
          <p:cNvPr id="9" name="TextBox 8">
            <a:extLst>
              <a:ext uri="{FF2B5EF4-FFF2-40B4-BE49-F238E27FC236}">
                <a16:creationId xmlns:a16="http://schemas.microsoft.com/office/drawing/2014/main" id="{97148D2A-DA60-4927-AA79-32EBB25F0AA0}"/>
              </a:ext>
            </a:extLst>
          </p:cNvPr>
          <p:cNvSpPr txBox="1"/>
          <p:nvPr/>
        </p:nvSpPr>
        <p:spPr>
          <a:xfrm>
            <a:off x="4071937" y="2952750"/>
            <a:ext cx="523875" cy="707886"/>
          </a:xfrm>
          <a:prstGeom prst="rect">
            <a:avLst/>
          </a:prstGeom>
          <a:noFill/>
        </p:spPr>
        <p:txBody>
          <a:bodyPr wrap="square" rtlCol="0">
            <a:spAutoFit/>
          </a:bodyPr>
          <a:lstStyle/>
          <a:p>
            <a:r>
              <a:rPr lang="en-US" sz="4000" b="1" dirty="0">
                <a:solidFill>
                  <a:schemeClr val="accent1">
                    <a:lumMod val="50000"/>
                  </a:schemeClr>
                </a:solidFill>
              </a:rPr>
              <a:t>A</a:t>
            </a:r>
          </a:p>
        </p:txBody>
      </p:sp>
      <p:sp>
        <p:nvSpPr>
          <p:cNvPr id="10" name="TextBox 9">
            <a:extLst>
              <a:ext uri="{FF2B5EF4-FFF2-40B4-BE49-F238E27FC236}">
                <a16:creationId xmlns:a16="http://schemas.microsoft.com/office/drawing/2014/main" id="{136F97D9-AA79-4A3A-AB13-330CD540721E}"/>
              </a:ext>
            </a:extLst>
          </p:cNvPr>
          <p:cNvSpPr txBox="1"/>
          <p:nvPr/>
        </p:nvSpPr>
        <p:spPr>
          <a:xfrm>
            <a:off x="4371975" y="3000375"/>
            <a:ext cx="2066925" cy="646331"/>
          </a:xfrm>
          <a:prstGeom prst="rect">
            <a:avLst/>
          </a:prstGeom>
          <a:noFill/>
        </p:spPr>
        <p:txBody>
          <a:bodyPr wrap="square" rtlCol="0">
            <a:spAutoFit/>
          </a:bodyPr>
          <a:lstStyle/>
          <a:p>
            <a:r>
              <a:rPr lang="en-US" sz="3600" dirty="0" err="1">
                <a:solidFill>
                  <a:schemeClr val="accent1">
                    <a:lumMod val="50000"/>
                  </a:schemeClr>
                </a:solidFill>
              </a:rPr>
              <a:t>ffirmative</a:t>
            </a:r>
            <a:endParaRPr lang="en-US" sz="3600" dirty="0">
              <a:solidFill>
                <a:schemeClr val="accent1">
                  <a:lumMod val="50000"/>
                </a:schemeClr>
              </a:solidFill>
            </a:endParaRPr>
          </a:p>
        </p:txBody>
      </p:sp>
      <p:sp>
        <p:nvSpPr>
          <p:cNvPr id="11" name="TextBox 10">
            <a:extLst>
              <a:ext uri="{FF2B5EF4-FFF2-40B4-BE49-F238E27FC236}">
                <a16:creationId xmlns:a16="http://schemas.microsoft.com/office/drawing/2014/main" id="{2A70DCDB-F251-4553-B0FB-3D262D62604E}"/>
              </a:ext>
            </a:extLst>
          </p:cNvPr>
          <p:cNvSpPr txBox="1"/>
          <p:nvPr/>
        </p:nvSpPr>
        <p:spPr>
          <a:xfrm>
            <a:off x="6310312" y="2962275"/>
            <a:ext cx="523875" cy="707886"/>
          </a:xfrm>
          <a:prstGeom prst="rect">
            <a:avLst/>
          </a:prstGeom>
          <a:noFill/>
        </p:spPr>
        <p:txBody>
          <a:bodyPr wrap="square" rtlCol="0">
            <a:spAutoFit/>
          </a:bodyPr>
          <a:lstStyle/>
          <a:p>
            <a:r>
              <a:rPr lang="en-US" sz="4000" b="1" dirty="0">
                <a:solidFill>
                  <a:schemeClr val="accent1">
                    <a:lumMod val="50000"/>
                  </a:schemeClr>
                </a:solidFill>
              </a:rPr>
              <a:t>O</a:t>
            </a:r>
          </a:p>
        </p:txBody>
      </p:sp>
      <p:sp>
        <p:nvSpPr>
          <p:cNvPr id="12" name="TextBox 11">
            <a:extLst>
              <a:ext uri="{FF2B5EF4-FFF2-40B4-BE49-F238E27FC236}">
                <a16:creationId xmlns:a16="http://schemas.microsoft.com/office/drawing/2014/main" id="{6FA01C7D-5F88-4806-BA0F-74C7CEF1585B}"/>
              </a:ext>
            </a:extLst>
          </p:cNvPr>
          <p:cNvSpPr txBox="1"/>
          <p:nvPr/>
        </p:nvSpPr>
        <p:spPr>
          <a:xfrm>
            <a:off x="6638925" y="3009900"/>
            <a:ext cx="2066925" cy="646331"/>
          </a:xfrm>
          <a:prstGeom prst="rect">
            <a:avLst/>
          </a:prstGeom>
          <a:noFill/>
        </p:spPr>
        <p:txBody>
          <a:bodyPr wrap="square" rtlCol="0">
            <a:spAutoFit/>
          </a:bodyPr>
          <a:lstStyle/>
          <a:p>
            <a:r>
              <a:rPr lang="en-US" sz="3600" dirty="0" err="1">
                <a:solidFill>
                  <a:schemeClr val="accent1">
                    <a:lumMod val="50000"/>
                  </a:schemeClr>
                </a:solidFill>
              </a:rPr>
              <a:t>lmstead</a:t>
            </a:r>
            <a:endParaRPr lang="en-US" sz="3600" dirty="0">
              <a:solidFill>
                <a:schemeClr val="accent1">
                  <a:lumMod val="50000"/>
                </a:schemeClr>
              </a:solidFill>
            </a:endParaRPr>
          </a:p>
        </p:txBody>
      </p:sp>
      <p:sp>
        <p:nvSpPr>
          <p:cNvPr id="13" name="TextBox 12">
            <a:extLst>
              <a:ext uri="{FF2B5EF4-FFF2-40B4-BE49-F238E27FC236}">
                <a16:creationId xmlns:a16="http://schemas.microsoft.com/office/drawing/2014/main" id="{B2DA5C34-5F49-4B8D-A6D5-0CF695792900}"/>
              </a:ext>
            </a:extLst>
          </p:cNvPr>
          <p:cNvSpPr txBox="1"/>
          <p:nvPr/>
        </p:nvSpPr>
        <p:spPr>
          <a:xfrm>
            <a:off x="8462962" y="3019425"/>
            <a:ext cx="2066925" cy="646331"/>
          </a:xfrm>
          <a:prstGeom prst="rect">
            <a:avLst/>
          </a:prstGeom>
          <a:noFill/>
        </p:spPr>
        <p:txBody>
          <a:bodyPr wrap="square" rtlCol="0">
            <a:spAutoFit/>
          </a:bodyPr>
          <a:lstStyle/>
          <a:p>
            <a:r>
              <a:rPr lang="en-US" sz="3600" dirty="0" err="1">
                <a:solidFill>
                  <a:schemeClr val="accent1">
                    <a:lumMod val="50000"/>
                  </a:schemeClr>
                </a:solidFill>
              </a:rPr>
              <a:t>nitiative</a:t>
            </a:r>
            <a:endParaRPr lang="en-US" sz="3600" dirty="0">
              <a:solidFill>
                <a:schemeClr val="accent1">
                  <a:lumMod val="50000"/>
                </a:schemeClr>
              </a:solidFill>
            </a:endParaRPr>
          </a:p>
        </p:txBody>
      </p:sp>
      <p:sp>
        <p:nvSpPr>
          <p:cNvPr id="14" name="TextBox 13">
            <a:extLst>
              <a:ext uri="{FF2B5EF4-FFF2-40B4-BE49-F238E27FC236}">
                <a16:creationId xmlns:a16="http://schemas.microsoft.com/office/drawing/2014/main" id="{5082BA9B-52E2-4669-8602-0EDADA6BC903}"/>
              </a:ext>
            </a:extLst>
          </p:cNvPr>
          <p:cNvSpPr txBox="1"/>
          <p:nvPr/>
        </p:nvSpPr>
        <p:spPr>
          <a:xfrm>
            <a:off x="8329612" y="2971800"/>
            <a:ext cx="523875" cy="707886"/>
          </a:xfrm>
          <a:prstGeom prst="rect">
            <a:avLst/>
          </a:prstGeom>
          <a:noFill/>
        </p:spPr>
        <p:txBody>
          <a:bodyPr wrap="square" rtlCol="0">
            <a:spAutoFit/>
          </a:bodyPr>
          <a:lstStyle/>
          <a:p>
            <a:r>
              <a:rPr lang="en-US" sz="4000" b="1" dirty="0">
                <a:solidFill>
                  <a:schemeClr val="accent1">
                    <a:lumMod val="50000"/>
                  </a:schemeClr>
                </a:solidFill>
              </a:rPr>
              <a:t>I</a:t>
            </a:r>
          </a:p>
        </p:txBody>
      </p:sp>
      <p:pic>
        <p:nvPicPr>
          <p:cNvPr id="3" name="Picture 2">
            <a:extLst>
              <a:ext uri="{FF2B5EF4-FFF2-40B4-BE49-F238E27FC236}">
                <a16:creationId xmlns:a16="http://schemas.microsoft.com/office/drawing/2014/main" id="{EF620B39-5D59-49D0-BD32-1907A0DFA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949" y="3333065"/>
            <a:ext cx="4519407" cy="1895235"/>
          </a:xfrm>
          <a:prstGeom prst="rect">
            <a:avLst/>
          </a:prstGeom>
        </p:spPr>
      </p:pic>
      <p:sp>
        <p:nvSpPr>
          <p:cNvPr id="6" name="Rectangle 5">
            <a:extLst>
              <a:ext uri="{FF2B5EF4-FFF2-40B4-BE49-F238E27FC236}">
                <a16:creationId xmlns:a16="http://schemas.microsoft.com/office/drawing/2014/main" id="{6F8AD4B3-EB61-4096-ABE3-0F905D9C57DD}"/>
              </a:ext>
            </a:extLst>
          </p:cNvPr>
          <p:cNvSpPr/>
          <p:nvPr/>
        </p:nvSpPr>
        <p:spPr>
          <a:xfrm>
            <a:off x="1902941" y="5133486"/>
            <a:ext cx="8386142" cy="461665"/>
          </a:xfrm>
          <a:prstGeom prst="rect">
            <a:avLst/>
          </a:prstGeom>
          <a:noFill/>
        </p:spPr>
        <p:txBody>
          <a:bodyPr wrap="none" lIns="91440" tIns="45720" rIns="91440" bIns="45720">
            <a:spAutoFit/>
          </a:bodyPr>
          <a:lstStyle/>
          <a:p>
            <a:pPr algn="ctr"/>
            <a:r>
              <a:rPr lang="en-US" sz="2400" b="1"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C</a:t>
            </a:r>
            <a:r>
              <a:rPr lang="en-US" sz="2400" b="0"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reating </a:t>
            </a:r>
            <a:r>
              <a:rPr lang="en-US" sz="2400" b="1"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H</a:t>
            </a:r>
            <a:r>
              <a:rPr lang="en-US" sz="2400" b="0"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ousing </a:t>
            </a:r>
            <a:r>
              <a:rPr lang="en-US" sz="2400" b="1"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O</a:t>
            </a:r>
            <a:r>
              <a:rPr lang="en-US" sz="2400" b="0"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ptions </a:t>
            </a:r>
            <a:r>
              <a:rPr lang="en-US" sz="2400" b="1"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I</a:t>
            </a:r>
            <a:r>
              <a:rPr lang="en-US" sz="2400" b="0"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n </a:t>
            </a:r>
            <a:r>
              <a:rPr lang="en-US" sz="2400" b="1"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C</a:t>
            </a:r>
            <a:r>
              <a:rPr lang="en-US" sz="2400" b="0"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ommunities for </a:t>
            </a:r>
            <a:r>
              <a:rPr lang="en-US" sz="2400" b="1"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E</a:t>
            </a:r>
            <a:r>
              <a:rPr lang="en-US" sz="2400" b="0" cap="none" spc="0" dirty="0">
                <a:ln w="0"/>
                <a:solidFill>
                  <a:srgbClr val="00B050"/>
                </a:solidFill>
                <a:effectLst>
                  <a:outerShdw blurRad="38100" dist="19050" dir="2700000" algn="tl" rotWithShape="0">
                    <a:schemeClr val="dk1">
                      <a:alpha val="40000"/>
                    </a:schemeClr>
                  </a:outerShdw>
                </a:effectLst>
                <a:latin typeface="Arial Rounded MT Bold" panose="020F0704030504030204" pitchFamily="34" charset="0"/>
              </a:rPr>
              <a:t>veryone</a:t>
            </a:r>
          </a:p>
        </p:txBody>
      </p:sp>
    </p:spTree>
    <p:extLst>
      <p:ext uri="{BB962C8B-B14F-4D97-AF65-F5344CB8AC3E}">
        <p14:creationId xmlns:p14="http://schemas.microsoft.com/office/powerpoint/2010/main" val="327440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8"/>
                                        </p:tgtEl>
                                        <p:attrNameLst>
                                          <p:attrName>ppt_w</p:attrName>
                                        </p:attrNameLst>
                                      </p:cBhvr>
                                      <p:tavLst>
                                        <p:tav tm="0">
                                          <p:val>
                                            <p:strVal val="ppt_w"/>
                                          </p:val>
                                        </p:tav>
                                        <p:tav tm="100000">
                                          <p:val>
                                            <p:fltVal val="0"/>
                                          </p:val>
                                        </p:tav>
                                      </p:tavLst>
                                    </p:anim>
                                    <p:anim calcmode="lin" valueType="num">
                                      <p:cBhvr>
                                        <p:cTn id="33" dur="500"/>
                                        <p:tgtEl>
                                          <p:spTgt spid="8"/>
                                        </p:tgtEl>
                                        <p:attrNameLst>
                                          <p:attrName>ppt_h</p:attrName>
                                        </p:attrNameLst>
                                      </p:cBhvr>
                                      <p:tavLst>
                                        <p:tav tm="0">
                                          <p:val>
                                            <p:strVal val="ppt_h"/>
                                          </p:val>
                                        </p:tav>
                                        <p:tav tm="100000">
                                          <p:val>
                                            <p:fltVal val="0"/>
                                          </p:val>
                                        </p:tav>
                                      </p:tavLst>
                                    </p:anim>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10"/>
                                        </p:tgtEl>
                                        <p:attrNameLst>
                                          <p:attrName>ppt_w</p:attrName>
                                        </p:attrNameLst>
                                      </p:cBhvr>
                                      <p:tavLst>
                                        <p:tav tm="0">
                                          <p:val>
                                            <p:strVal val="ppt_w"/>
                                          </p:val>
                                        </p:tav>
                                        <p:tav tm="100000">
                                          <p:val>
                                            <p:fltVal val="0"/>
                                          </p:val>
                                        </p:tav>
                                      </p:tavLst>
                                    </p:anim>
                                    <p:anim calcmode="lin" valueType="num">
                                      <p:cBhvr>
                                        <p:cTn id="38" dur="500"/>
                                        <p:tgtEl>
                                          <p:spTgt spid="10"/>
                                        </p:tgtEl>
                                        <p:attrNameLst>
                                          <p:attrName>ppt_h</p:attrName>
                                        </p:attrNameLst>
                                      </p:cBhvr>
                                      <p:tavLst>
                                        <p:tav tm="0">
                                          <p:val>
                                            <p:strVal val="ppt_h"/>
                                          </p:val>
                                        </p:tav>
                                        <p:tav tm="100000">
                                          <p:val>
                                            <p:fltVal val="0"/>
                                          </p:val>
                                        </p:tav>
                                      </p:tavLst>
                                    </p:anim>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12"/>
                                        </p:tgtEl>
                                        <p:attrNameLst>
                                          <p:attrName>ppt_w</p:attrName>
                                        </p:attrNameLst>
                                      </p:cBhvr>
                                      <p:tavLst>
                                        <p:tav tm="0">
                                          <p:val>
                                            <p:strVal val="ppt_w"/>
                                          </p:val>
                                        </p:tav>
                                        <p:tav tm="100000">
                                          <p:val>
                                            <p:fltVal val="0"/>
                                          </p:val>
                                        </p:tav>
                                      </p:tavLst>
                                    </p:anim>
                                    <p:anim calcmode="lin" valueType="num">
                                      <p:cBhvr>
                                        <p:cTn id="43" dur="500"/>
                                        <p:tgtEl>
                                          <p:spTgt spid="12"/>
                                        </p:tgtEl>
                                        <p:attrNameLst>
                                          <p:attrName>ppt_h</p:attrName>
                                        </p:attrNameLst>
                                      </p:cBhvr>
                                      <p:tavLst>
                                        <p:tav tm="0">
                                          <p:val>
                                            <p:strVal val="ppt_h"/>
                                          </p:val>
                                        </p:tav>
                                        <p:tav tm="100000">
                                          <p:val>
                                            <p:fltVal val="0"/>
                                          </p:val>
                                        </p:tav>
                                      </p:tavLst>
                                    </p:anim>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13"/>
                                        </p:tgtEl>
                                        <p:attrNameLst>
                                          <p:attrName>ppt_w</p:attrName>
                                        </p:attrNameLst>
                                      </p:cBhvr>
                                      <p:tavLst>
                                        <p:tav tm="0">
                                          <p:val>
                                            <p:strVal val="ppt_w"/>
                                          </p:val>
                                        </p:tav>
                                        <p:tav tm="100000">
                                          <p:val>
                                            <p:fltVal val="0"/>
                                          </p:val>
                                        </p:tav>
                                      </p:tavLst>
                                    </p:anim>
                                    <p:anim calcmode="lin" valueType="num">
                                      <p:cBhvr>
                                        <p:cTn id="48" dur="500"/>
                                        <p:tgtEl>
                                          <p:spTgt spid="13"/>
                                        </p:tgtEl>
                                        <p:attrNameLst>
                                          <p:attrName>ppt_h</p:attrName>
                                        </p:attrNameLst>
                                      </p:cBhvr>
                                      <p:tavLst>
                                        <p:tav tm="0">
                                          <p:val>
                                            <p:strVal val="ppt_h"/>
                                          </p:val>
                                        </p:tav>
                                        <p:tav tm="100000">
                                          <p:val>
                                            <p:fltVal val="0"/>
                                          </p:val>
                                        </p:tav>
                                      </p:tavLst>
                                    </p:anim>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63" presetClass="path" presetSubtype="0" accel="50000" decel="50000" fill="hold" grpId="1" nodeType="withEffect">
                                  <p:stCondLst>
                                    <p:cond delay="0"/>
                                  </p:stCondLst>
                                  <p:childTnLst>
                                    <p:animMotion origin="layout" path="M -6.25E-7 2.96296E-6 L 0.25352 -0.05162 " pathEditMode="relative" rAng="0" ptsTypes="AA">
                                      <p:cBhvr>
                                        <p:cTn id="52" dur="2000" fill="hold"/>
                                        <p:tgtEl>
                                          <p:spTgt spid="7"/>
                                        </p:tgtEl>
                                        <p:attrNameLst>
                                          <p:attrName>ppt_x</p:attrName>
                                          <p:attrName>ppt_y</p:attrName>
                                        </p:attrNameLst>
                                      </p:cBhvr>
                                      <p:rCtr x="12669" y="-2593"/>
                                    </p:animMotion>
                                  </p:childTnLst>
                                </p:cTn>
                              </p:par>
                              <p:par>
                                <p:cTn id="53" presetID="42" presetClass="path" presetSubtype="0" accel="50000" decel="50000" fill="hold" grpId="1" nodeType="withEffect">
                                  <p:stCondLst>
                                    <p:cond delay="0"/>
                                  </p:stCondLst>
                                  <p:childTnLst>
                                    <p:animMotion origin="layout" path="M 1.25E-6 4.07407E-6 L 0.11497 -0.05301 " pathEditMode="relative" rAng="0" ptsTypes="AA">
                                      <p:cBhvr>
                                        <p:cTn id="54" dur="2000" fill="hold"/>
                                        <p:tgtEl>
                                          <p:spTgt spid="9"/>
                                        </p:tgtEl>
                                        <p:attrNameLst>
                                          <p:attrName>ppt_x</p:attrName>
                                          <p:attrName>ppt_y</p:attrName>
                                        </p:attrNameLst>
                                      </p:cBhvr>
                                      <p:rCtr x="5742" y="-2662"/>
                                    </p:animMotion>
                                  </p:childTnLst>
                                </p:cTn>
                              </p:par>
                              <p:par>
                                <p:cTn id="55" presetID="35" presetClass="path" presetSubtype="0" accel="50000" decel="50000" fill="hold" grpId="1" nodeType="withEffect">
                                  <p:stCondLst>
                                    <p:cond delay="0"/>
                                  </p:stCondLst>
                                  <p:childTnLst>
                                    <p:animMotion origin="layout" path="M -2.5E-6 -4.81481E-6 L -0.03945 -0.05439 " pathEditMode="relative" rAng="0" ptsTypes="AA">
                                      <p:cBhvr>
                                        <p:cTn id="56" dur="2000" fill="hold"/>
                                        <p:tgtEl>
                                          <p:spTgt spid="11"/>
                                        </p:tgtEl>
                                        <p:attrNameLst>
                                          <p:attrName>ppt_x</p:attrName>
                                          <p:attrName>ppt_y</p:attrName>
                                        </p:attrNameLst>
                                      </p:cBhvr>
                                      <p:rCtr x="-1979" y="-2731"/>
                                    </p:animMotion>
                                  </p:childTnLst>
                                </p:cTn>
                              </p:par>
                              <p:par>
                                <p:cTn id="57" presetID="35" presetClass="path" presetSubtype="0" accel="50000" decel="50000" fill="hold" grpId="1" nodeType="withEffect">
                                  <p:stCondLst>
                                    <p:cond delay="0"/>
                                  </p:stCondLst>
                                  <p:childTnLst>
                                    <p:animMotion origin="layout" path="M 2.5E-6 -3.7037E-6 L -0.17227 -0.05578 " pathEditMode="relative" rAng="0" ptsTypes="AA">
                                      <p:cBhvr>
                                        <p:cTn id="58" dur="2000" fill="hold"/>
                                        <p:tgtEl>
                                          <p:spTgt spid="14"/>
                                        </p:tgtEl>
                                        <p:attrNameLst>
                                          <p:attrName>ppt_x</p:attrName>
                                          <p:attrName>ppt_y</p:attrName>
                                        </p:attrNameLst>
                                      </p:cBhvr>
                                      <p:rCtr x="-8620" y="-2801"/>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6" presetClass="entr" presetSubtype="0" fill="hold" grpId="0" nodeType="afterEffect">
                                  <p:stCondLst>
                                    <p:cond delay="2000"/>
                                  </p:stCondLst>
                                  <p:iterate type="wd">
                                    <p:tmPct val="10000"/>
                                  </p:iterate>
                                  <p:childTnLst>
                                    <p:set>
                                      <p:cBhvr>
                                        <p:cTn id="68" dur="1" fill="hold">
                                          <p:stCondLst>
                                            <p:cond delay="0"/>
                                          </p:stCondLst>
                                        </p:cTn>
                                        <p:tgtEl>
                                          <p:spTgt spid="6"/>
                                        </p:tgtEl>
                                        <p:attrNameLst>
                                          <p:attrName>style.visibility</p:attrName>
                                        </p:attrNameLst>
                                      </p:cBhvr>
                                      <p:to>
                                        <p:strVal val="visible"/>
                                      </p:to>
                                    </p:set>
                                    <p:animEffect transition="in" filter="wipe(down)">
                                      <p:cBhvr>
                                        <p:cTn id="69" dur="580">
                                          <p:stCondLst>
                                            <p:cond delay="0"/>
                                          </p:stCondLst>
                                        </p:cTn>
                                        <p:tgtEl>
                                          <p:spTgt spid="6"/>
                                        </p:tgtEl>
                                      </p:cBhvr>
                                    </p:animEffect>
                                    <p:anim calcmode="lin" valueType="num">
                                      <p:cBhvr>
                                        <p:cTn id="7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5" dur="26">
                                          <p:stCondLst>
                                            <p:cond delay="650"/>
                                          </p:stCondLst>
                                        </p:cTn>
                                        <p:tgtEl>
                                          <p:spTgt spid="6"/>
                                        </p:tgtEl>
                                      </p:cBhvr>
                                      <p:to x="100000" y="60000"/>
                                    </p:animScale>
                                    <p:animScale>
                                      <p:cBhvr>
                                        <p:cTn id="76" dur="166" decel="50000">
                                          <p:stCondLst>
                                            <p:cond delay="676"/>
                                          </p:stCondLst>
                                        </p:cTn>
                                        <p:tgtEl>
                                          <p:spTgt spid="6"/>
                                        </p:tgtEl>
                                      </p:cBhvr>
                                      <p:to x="100000" y="100000"/>
                                    </p:animScale>
                                    <p:animScale>
                                      <p:cBhvr>
                                        <p:cTn id="77" dur="26">
                                          <p:stCondLst>
                                            <p:cond delay="1312"/>
                                          </p:stCondLst>
                                        </p:cTn>
                                        <p:tgtEl>
                                          <p:spTgt spid="6"/>
                                        </p:tgtEl>
                                      </p:cBhvr>
                                      <p:to x="100000" y="80000"/>
                                    </p:animScale>
                                    <p:animScale>
                                      <p:cBhvr>
                                        <p:cTn id="78" dur="166" decel="50000">
                                          <p:stCondLst>
                                            <p:cond delay="1338"/>
                                          </p:stCondLst>
                                        </p:cTn>
                                        <p:tgtEl>
                                          <p:spTgt spid="6"/>
                                        </p:tgtEl>
                                      </p:cBhvr>
                                      <p:to x="100000" y="100000"/>
                                    </p:animScale>
                                    <p:animScale>
                                      <p:cBhvr>
                                        <p:cTn id="79" dur="26">
                                          <p:stCondLst>
                                            <p:cond delay="1642"/>
                                          </p:stCondLst>
                                        </p:cTn>
                                        <p:tgtEl>
                                          <p:spTgt spid="6"/>
                                        </p:tgtEl>
                                      </p:cBhvr>
                                      <p:to x="100000" y="90000"/>
                                    </p:animScale>
                                    <p:animScale>
                                      <p:cBhvr>
                                        <p:cTn id="80" dur="166" decel="50000">
                                          <p:stCondLst>
                                            <p:cond delay="1668"/>
                                          </p:stCondLst>
                                        </p:cTn>
                                        <p:tgtEl>
                                          <p:spTgt spid="6"/>
                                        </p:tgtEl>
                                      </p:cBhvr>
                                      <p:to x="100000" y="100000"/>
                                    </p:animScale>
                                    <p:animScale>
                                      <p:cBhvr>
                                        <p:cTn id="81" dur="26">
                                          <p:stCondLst>
                                            <p:cond delay="1808"/>
                                          </p:stCondLst>
                                        </p:cTn>
                                        <p:tgtEl>
                                          <p:spTgt spid="6"/>
                                        </p:tgtEl>
                                      </p:cBhvr>
                                      <p:to x="100000" y="95000"/>
                                    </p:animScale>
                                    <p:animScale>
                                      <p:cBhvr>
                                        <p:cTn id="8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B88A74-620E-4CC0-81C9-C96E193CBC84}"/>
              </a:ext>
            </a:extLst>
          </p:cNvPr>
          <p:cNvSpPr>
            <a:spLocks noGrp="1"/>
          </p:cNvSpPr>
          <p:nvPr>
            <p:ph type="title"/>
          </p:nvPr>
        </p:nvSpPr>
        <p:spPr/>
        <p:txBody>
          <a:bodyPr/>
          <a:lstStyle/>
          <a:p>
            <a:r>
              <a:rPr lang="en-US" dirty="0"/>
              <a:t>MAOI</a:t>
            </a:r>
          </a:p>
        </p:txBody>
      </p:sp>
      <p:sp>
        <p:nvSpPr>
          <p:cNvPr id="6" name="Content Placeholder 5">
            <a:extLst>
              <a:ext uri="{FF2B5EF4-FFF2-40B4-BE49-F238E27FC236}">
                <a16:creationId xmlns:a16="http://schemas.microsoft.com/office/drawing/2014/main" id="{3B6957E6-813C-48FB-98E7-EF2BD51521CA}"/>
              </a:ext>
            </a:extLst>
          </p:cNvPr>
          <p:cNvSpPr>
            <a:spLocks noGrp="1"/>
          </p:cNvSpPr>
          <p:nvPr>
            <p:ph idx="1"/>
          </p:nvPr>
        </p:nvSpPr>
        <p:spPr>
          <a:xfrm>
            <a:off x="838200" y="1883217"/>
            <a:ext cx="10515600" cy="4351338"/>
          </a:xfrm>
        </p:spPr>
        <p:txBody>
          <a:bodyPr/>
          <a:lstStyle/>
          <a:p>
            <a:pPr marL="0" indent="0">
              <a:buNone/>
            </a:pPr>
            <a:r>
              <a:rPr lang="en-US" dirty="0"/>
              <a:t>Since </a:t>
            </a:r>
            <a:r>
              <a:rPr lang="en-US" sz="3200" b="1" dirty="0"/>
              <a:t>2016</a:t>
            </a:r>
          </a:p>
          <a:p>
            <a:pPr marL="0" indent="0">
              <a:buNone/>
            </a:pPr>
            <a:endParaRPr lang="en-US" dirty="0"/>
          </a:p>
          <a:p>
            <a:pPr marL="0" indent="0">
              <a:buNone/>
            </a:pPr>
            <a:endParaRPr lang="en-US" dirty="0"/>
          </a:p>
          <a:p>
            <a:pPr marL="0" indent="0">
              <a:buNone/>
            </a:pPr>
            <a:endParaRPr lang="en-US" dirty="0"/>
          </a:p>
        </p:txBody>
      </p:sp>
      <p:sp>
        <p:nvSpPr>
          <p:cNvPr id="3" name="Rectangle 2">
            <a:extLst>
              <a:ext uri="{FF2B5EF4-FFF2-40B4-BE49-F238E27FC236}">
                <a16:creationId xmlns:a16="http://schemas.microsoft.com/office/drawing/2014/main" id="{65A0C462-C3DB-4E41-8800-EFC443B1E114}"/>
              </a:ext>
            </a:extLst>
          </p:cNvPr>
          <p:cNvSpPr/>
          <p:nvPr/>
        </p:nvSpPr>
        <p:spPr>
          <a:xfrm>
            <a:off x="1449404" y="2252245"/>
            <a:ext cx="8898111" cy="523220"/>
          </a:xfrm>
          <a:prstGeom prst="rect">
            <a:avLst/>
          </a:prstGeom>
          <a:noFill/>
        </p:spPr>
        <p:txBody>
          <a:bodyPr wrap="square" lIns="91440" tIns="45720" rIns="91440" bIns="45720">
            <a:spAutoFit/>
          </a:bodyPr>
          <a:lstStyle/>
          <a:p>
            <a:pPr algn="ctr"/>
            <a:r>
              <a:rPr lang="en-US" sz="2800" b="0" cap="none" spc="0" dirty="0">
                <a:ln w="0"/>
                <a:solidFill>
                  <a:schemeClr val="accent1">
                    <a:lumMod val="50000"/>
                  </a:schemeClr>
                </a:solidFill>
                <a:effectLst>
                  <a:outerShdw blurRad="38100" dist="19050" dir="2700000" algn="tl" rotWithShape="0">
                    <a:schemeClr val="dk1">
                      <a:alpha val="40000"/>
                    </a:schemeClr>
                  </a:outerShdw>
                </a:effectLst>
              </a:rPr>
              <a:t>MAOI </a:t>
            </a:r>
            <a:r>
              <a:rPr lang="en-US" sz="2800" dirty="0">
                <a:ln w="0"/>
                <a:solidFill>
                  <a:schemeClr val="accent1">
                    <a:lumMod val="50000"/>
                  </a:schemeClr>
                </a:solidFill>
                <a:effectLst>
                  <a:outerShdw blurRad="38100" dist="19050" dir="2700000" algn="tl" rotWithShape="0">
                    <a:schemeClr val="dk1">
                      <a:alpha val="40000"/>
                    </a:schemeClr>
                  </a:outerShdw>
                </a:effectLst>
              </a:rPr>
              <a:t>has been added to the Qualified Allocation Plan</a:t>
            </a:r>
            <a:endParaRPr lang="en-US" sz="2800" b="0" cap="none" spc="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8" name="Picture 7">
            <a:extLst>
              <a:ext uri="{FF2B5EF4-FFF2-40B4-BE49-F238E27FC236}">
                <a16:creationId xmlns:a16="http://schemas.microsoft.com/office/drawing/2014/main" id="{6E1463D7-1377-4413-ADE4-1B3657A43628}"/>
              </a:ext>
            </a:extLst>
          </p:cNvPr>
          <p:cNvPicPr>
            <a:picLocks noChangeAspect="1"/>
          </p:cNvPicPr>
          <p:nvPr/>
        </p:nvPicPr>
        <p:blipFill rotWithShape="1">
          <a:blip r:embed="rId2">
            <a:duotone>
              <a:prstClr val="black"/>
              <a:schemeClr val="accent6">
                <a:lumMod val="50000"/>
                <a:tint val="45000"/>
                <a:satMod val="400000"/>
              </a:schemeClr>
            </a:duotone>
          </a:blip>
          <a:srcRect l="14598" t="22684" r="36384" b="18545"/>
          <a:stretch/>
        </p:blipFill>
        <p:spPr>
          <a:xfrm>
            <a:off x="2468376" y="2837431"/>
            <a:ext cx="6860166" cy="3326994"/>
          </a:xfrm>
          <a:prstGeom prst="rect">
            <a:avLst/>
          </a:prstGeom>
          <a:ln>
            <a:noFill/>
          </a:ln>
          <a:effectLst>
            <a:reflection blurRad="12700" stA="30000" endPos="30000" dist="5000" dir="5400000" sy="-100000" algn="bl" rotWithShape="0"/>
          </a:effectLst>
          <a:scene3d>
            <a:camera prst="perspectiveBelow"/>
            <a:lightRig rig="threePt" dir="t">
              <a:rot lat="0" lon="0" rev="2700000"/>
            </a:lightRig>
          </a:scene3d>
          <a:sp3d>
            <a:bevelT w="63500" h="50800"/>
          </a:sp3d>
        </p:spPr>
      </p:pic>
      <p:pic>
        <p:nvPicPr>
          <p:cNvPr id="15" name="Picture 14">
            <a:extLst>
              <a:ext uri="{FF2B5EF4-FFF2-40B4-BE49-F238E27FC236}">
                <a16:creationId xmlns:a16="http://schemas.microsoft.com/office/drawing/2014/main" id="{A2B229E1-C403-4130-95DC-31C90726CA54}"/>
              </a:ext>
            </a:extLst>
          </p:cNvPr>
          <p:cNvPicPr>
            <a:picLocks noChangeAspect="1"/>
          </p:cNvPicPr>
          <p:nvPr/>
        </p:nvPicPr>
        <p:blipFill rotWithShape="1">
          <a:blip r:embed="rId2">
            <a:duotone>
              <a:prstClr val="black"/>
              <a:schemeClr val="accent6">
                <a:lumMod val="50000"/>
                <a:tint val="45000"/>
                <a:satMod val="400000"/>
              </a:schemeClr>
            </a:duotone>
          </a:blip>
          <a:srcRect l="14598" t="22684" r="36384" b="18545"/>
          <a:stretch/>
        </p:blipFill>
        <p:spPr>
          <a:xfrm>
            <a:off x="726662" y="2824449"/>
            <a:ext cx="6860166" cy="3326994"/>
          </a:xfrm>
          <a:prstGeom prst="rect">
            <a:avLst/>
          </a:prstGeom>
          <a:ln>
            <a:noFill/>
          </a:ln>
          <a:effectLst>
            <a:reflection blurRad="12700" stA="30000" endPos="30000" dist="5000" dir="5400000" sy="-100000" algn="bl" rotWithShape="0"/>
          </a:effectLst>
          <a:scene3d>
            <a:camera prst="perspectiveContrastingRightFacing"/>
            <a:lightRig rig="threePt" dir="t">
              <a:rot lat="0" lon="0" rev="2700000"/>
            </a:lightRig>
          </a:scene3d>
          <a:sp3d>
            <a:bevelT w="63500" h="50800"/>
          </a:sp3d>
        </p:spPr>
      </p:pic>
      <p:sp>
        <p:nvSpPr>
          <p:cNvPr id="16" name="Rectangle 15">
            <a:extLst>
              <a:ext uri="{FF2B5EF4-FFF2-40B4-BE49-F238E27FC236}">
                <a16:creationId xmlns:a16="http://schemas.microsoft.com/office/drawing/2014/main" id="{44F289C2-7D35-4BCE-AFAE-4A66B81B0C0B}"/>
              </a:ext>
            </a:extLst>
          </p:cNvPr>
          <p:cNvSpPr/>
          <p:nvPr/>
        </p:nvSpPr>
        <p:spPr>
          <a:xfrm>
            <a:off x="2539096" y="2109109"/>
            <a:ext cx="8328214" cy="584775"/>
          </a:xfrm>
          <a:prstGeom prst="rect">
            <a:avLst/>
          </a:prstGeom>
          <a:noFill/>
        </p:spPr>
        <p:txBody>
          <a:bodyPr wrap="square" lIns="91440" tIns="45720" rIns="91440" bIns="45720">
            <a:spAutoFit/>
          </a:bodyPr>
          <a:lstStyle/>
          <a:p>
            <a:pPr algn="ctr"/>
            <a:r>
              <a:rPr lang="en-US" sz="3200" b="0" cap="none" spc="0" dirty="0">
                <a:ln w="0"/>
                <a:solidFill>
                  <a:schemeClr val="accent1">
                    <a:lumMod val="50000"/>
                  </a:schemeClr>
                </a:solidFill>
                <a:effectLst>
                  <a:outerShdw blurRad="38100" dist="19050" dir="2700000" algn="tl" rotWithShape="0">
                    <a:schemeClr val="dk1">
                      <a:alpha val="40000"/>
                    </a:schemeClr>
                  </a:outerShdw>
                </a:effectLst>
              </a:rPr>
              <a:t>Responsibility of Property Managers/Owners</a:t>
            </a:r>
          </a:p>
        </p:txBody>
      </p:sp>
      <p:pic>
        <p:nvPicPr>
          <p:cNvPr id="11" name="Picture 10">
            <a:extLst>
              <a:ext uri="{FF2B5EF4-FFF2-40B4-BE49-F238E27FC236}">
                <a16:creationId xmlns:a16="http://schemas.microsoft.com/office/drawing/2014/main" id="{3227848C-B043-429C-8B22-DAB51ADED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13217" y="2659048"/>
            <a:ext cx="5264055" cy="3823817"/>
          </a:xfrm>
          <a:prstGeom prst="rect">
            <a:avLst/>
          </a:prstGeom>
          <a:ln>
            <a:noFill/>
          </a:ln>
          <a:effectLst>
            <a:reflection blurRad="12700" stA="30000" endPos="30000" dist="5000" dir="5400000" sy="-100000" algn="bl" rotWithShape="0"/>
          </a:effectLst>
          <a:scene3d>
            <a:camera prst="perspectiveContrastingLeftFacing">
              <a:rot lat="602826" lon="2332235" rev="21332787"/>
            </a:camera>
            <a:lightRig rig="threePt" dir="t">
              <a:rot lat="0" lon="0" rev="2700000"/>
            </a:lightRig>
          </a:scene3d>
          <a:sp3d>
            <a:bevelT w="63500" h="50800"/>
          </a:sp3d>
        </p:spPr>
      </p:pic>
      <p:sp>
        <p:nvSpPr>
          <p:cNvPr id="9" name="TextBox 8">
            <a:extLst>
              <a:ext uri="{FF2B5EF4-FFF2-40B4-BE49-F238E27FC236}">
                <a16:creationId xmlns:a16="http://schemas.microsoft.com/office/drawing/2014/main" id="{7A40CAF4-AB60-4149-A1B3-FCA3F1E6EF5B}"/>
              </a:ext>
            </a:extLst>
          </p:cNvPr>
          <p:cNvSpPr txBox="1"/>
          <p:nvPr/>
        </p:nvSpPr>
        <p:spPr>
          <a:xfrm>
            <a:off x="6447072" y="2944576"/>
            <a:ext cx="3829049" cy="3677930"/>
          </a:xfrm>
          <a:prstGeom prst="rect">
            <a:avLst/>
          </a:prstGeom>
          <a:noFill/>
          <a:scene3d>
            <a:camera prst="perspectiveHeroicExtremeLeftFacing">
              <a:rot lat="150461" lon="617954" rev="21345093"/>
            </a:camera>
            <a:lightRig rig="threePt" dir="t"/>
          </a:scene3d>
        </p:spPr>
        <p:txBody>
          <a:bodyPr wrap="square" rtlCol="0">
            <a:spAutoFit/>
          </a:bodyPr>
          <a:lstStyle/>
          <a:p>
            <a:r>
              <a:rPr lang="en-US" dirty="0">
                <a:latin typeface="+mj-lt"/>
              </a:rPr>
              <a:t>1. Agree to </a:t>
            </a:r>
            <a:r>
              <a:rPr lang="en-US" u="sng" dirty="0">
                <a:latin typeface="+mj-lt"/>
              </a:rPr>
              <a:t>accept referrals </a:t>
            </a:r>
            <a:r>
              <a:rPr lang="en-US" dirty="0">
                <a:latin typeface="+mj-lt"/>
              </a:rPr>
              <a:t>from MAOI referral network partner</a:t>
            </a:r>
          </a:p>
          <a:p>
            <a:endParaRPr lang="en-US" sz="900" dirty="0">
              <a:latin typeface="+mj-lt"/>
            </a:endParaRPr>
          </a:p>
          <a:p>
            <a:r>
              <a:rPr lang="en-US" dirty="0">
                <a:latin typeface="+mj-lt"/>
              </a:rPr>
              <a:t>2. </a:t>
            </a:r>
            <a:r>
              <a:rPr lang="en-US" u="sng" dirty="0">
                <a:latin typeface="+mj-lt"/>
              </a:rPr>
              <a:t>Execute a MOU </a:t>
            </a:r>
            <a:r>
              <a:rPr lang="en-US" dirty="0">
                <a:latin typeface="+mj-lt"/>
              </a:rPr>
              <a:t>between the owner, manager, and referral network partner</a:t>
            </a:r>
          </a:p>
          <a:p>
            <a:endParaRPr lang="en-US" sz="900" dirty="0">
              <a:latin typeface="+mj-lt"/>
            </a:endParaRPr>
          </a:p>
          <a:p>
            <a:r>
              <a:rPr lang="en-US" dirty="0">
                <a:latin typeface="+mj-lt"/>
              </a:rPr>
              <a:t>3. Ensure tenant selection plan </a:t>
            </a:r>
            <a:r>
              <a:rPr lang="en-US" u="sng" dirty="0">
                <a:latin typeface="+mj-lt"/>
              </a:rPr>
              <a:t>does not</a:t>
            </a:r>
            <a:r>
              <a:rPr lang="en-US" dirty="0">
                <a:latin typeface="+mj-lt"/>
              </a:rPr>
              <a:t> unintentionally disqualify MAOI clients</a:t>
            </a:r>
          </a:p>
          <a:p>
            <a:endParaRPr lang="en-US" sz="900" dirty="0">
              <a:latin typeface="+mj-lt"/>
            </a:endParaRPr>
          </a:p>
          <a:p>
            <a:r>
              <a:rPr lang="en-US" dirty="0">
                <a:latin typeface="+mj-lt"/>
              </a:rPr>
              <a:t>4. Demonstrate continuous marketing efforts</a:t>
            </a:r>
          </a:p>
          <a:p>
            <a:endParaRPr lang="en-US" sz="900" dirty="0">
              <a:latin typeface="+mj-lt"/>
            </a:endParaRPr>
          </a:p>
          <a:p>
            <a:r>
              <a:rPr lang="en-US" dirty="0">
                <a:latin typeface="+mj-lt"/>
              </a:rPr>
              <a:t>5. Apply </a:t>
            </a:r>
            <a:r>
              <a:rPr lang="en-US" u="sng" dirty="0">
                <a:latin typeface="+mj-lt"/>
              </a:rPr>
              <a:t>Next Available Unit </a:t>
            </a:r>
            <a:r>
              <a:rPr lang="en-US" dirty="0">
                <a:latin typeface="+mj-lt"/>
              </a:rPr>
              <a:t>concept </a:t>
            </a:r>
          </a:p>
          <a:p>
            <a:pPr marL="285750" indent="-28575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341702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xit" presetSubtype="0" fill="hold" grpId="1"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fade">
                                      <p:cBhvr>
                                        <p:cTn id="47" dur="500"/>
                                        <p:tgtEl>
                                          <p:spTgt spid="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xEl>
                                              <p:pRg st="6" end="6"/>
                                            </p:txEl>
                                          </p:spTgt>
                                        </p:tgtEl>
                                        <p:attrNameLst>
                                          <p:attrName>style.visibility</p:attrName>
                                        </p:attrNameLst>
                                      </p:cBhvr>
                                      <p:to>
                                        <p:strVal val="visible"/>
                                      </p:to>
                                    </p:set>
                                    <p:animEffect transition="in" filter="fade">
                                      <p:cBhvr>
                                        <p:cTn id="57" dur="500"/>
                                        <p:tgtEl>
                                          <p:spTgt spid="9">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xEl>
                                              <p:pRg st="8" end="8"/>
                                            </p:txEl>
                                          </p:spTgt>
                                        </p:tgtEl>
                                        <p:attrNameLst>
                                          <p:attrName>style.visibility</p:attrName>
                                        </p:attrNameLst>
                                      </p:cBhvr>
                                      <p:to>
                                        <p:strVal val="visible"/>
                                      </p:to>
                                    </p:set>
                                    <p:animEffect transition="in" filter="fade">
                                      <p:cBhvr>
                                        <p:cTn id="6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6" grpId="0"/>
    </p:bldLst>
  </p:timing>
</p:sld>
</file>

<file path=ppt/theme/theme1.xml><?xml version="1.0" encoding="utf-8"?>
<a:theme xmlns:a="http://schemas.openxmlformats.org/drawingml/2006/main" name="Real Est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al Estate" id="{86B0E5F4-1D08-4F36-8879-94E8878705B5}" vid="{E04D4194-F8E5-4E5C-A58A-236D5856AE0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Real Estate</Template>
  <TotalTime>2628</TotalTime>
  <Words>493</Words>
  <Application>Microsoft Office PowerPoint</Application>
  <PresentationFormat>Widescreen</PresentationFormat>
  <Paragraphs>116</Paragraphs>
  <Slides>13</Slides>
  <Notes>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3" baseType="lpstr">
      <vt:lpstr>Arial</vt:lpstr>
      <vt:lpstr>Arial Black</vt:lpstr>
      <vt:lpstr>Arial Nova</vt:lpstr>
      <vt:lpstr>Arial Rounded MT Bold</vt:lpstr>
      <vt:lpstr>Calibri</vt:lpstr>
      <vt:lpstr>Calibri Light</vt:lpstr>
      <vt:lpstr>Real Estate</vt:lpstr>
      <vt:lpstr>Custom Design</vt:lpstr>
      <vt:lpstr>Office Theme</vt:lpstr>
      <vt:lpstr>Presentation</vt:lpstr>
      <vt:lpstr>How to Reach and Serve the Olmstead Population? Part 1</vt:lpstr>
      <vt:lpstr>Panelist</vt:lpstr>
      <vt:lpstr>House Bill 1563</vt:lpstr>
      <vt:lpstr>House Bill 1563, Section 4 (1)</vt:lpstr>
      <vt:lpstr>House Bill 1563, Section 4 (1)</vt:lpstr>
      <vt:lpstr>House Bill 1563, Section 4 (1)</vt:lpstr>
      <vt:lpstr>House Bill 1563, Section 4 (1)</vt:lpstr>
      <vt:lpstr>MHC’s Response</vt:lpstr>
      <vt:lpstr>MAOI</vt:lpstr>
      <vt:lpstr>MHC’s Response</vt:lpstr>
      <vt:lpstr>PowerPoint Presentation</vt:lpstr>
      <vt:lpstr>Challenges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Reach and Serve the Olmstead Population? Part One</dc:title>
  <dc:creator>Brandon Morey</dc:creator>
  <cp:lastModifiedBy>Brandon Morey</cp:lastModifiedBy>
  <cp:revision>13</cp:revision>
  <dcterms:created xsi:type="dcterms:W3CDTF">2022-03-08T16:46:25Z</dcterms:created>
  <dcterms:modified xsi:type="dcterms:W3CDTF">2022-03-23T20:43:26Z</dcterms:modified>
</cp:coreProperties>
</file>